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3" autoAdjust="0"/>
  </p:normalViewPr>
  <p:slideViewPr>
    <p:cSldViewPr snapToGrid="0" snapToObjects="1"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9D1EC-81D2-4516-B9B1-DF49C7262711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ED4BC-3EA6-4571-AF5A-B013D0A5B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ED4BC-3EA6-4571-AF5A-B013D0A5B5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7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Exhibit 4-A: </a:t>
            </a:r>
            <a:r>
              <a:rPr lang="en-US" dirty="0" smtClean="0"/>
              <a:t>Example: Give</a:t>
            </a:r>
            <a:r>
              <a:rPr lang="en-US" baseline="0" dirty="0" smtClean="0"/>
              <a:t> t</a:t>
            </a:r>
            <a:r>
              <a:rPr lang="en-US" dirty="0" smtClean="0"/>
              <a:t>ime challenging work without and with a </a:t>
            </a:r>
            <a:r>
              <a:rPr lang="en-US" dirty="0" err="1" smtClean="0"/>
              <a:t>reinforcer</a:t>
            </a:r>
            <a:r>
              <a:rPr lang="en-US" dirty="0" smtClean="0"/>
              <a:t>. Score. If score is 20% better when offered </a:t>
            </a:r>
            <a:r>
              <a:rPr lang="en-US" dirty="0" err="1" smtClean="0"/>
              <a:t>reinforcer</a:t>
            </a:r>
            <a:r>
              <a:rPr lang="en-US" dirty="0" smtClean="0"/>
              <a:t>, it suggests poor motivation and intervention plan should include strategies to boost 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ED4BC-3EA6-4571-AF5A-B013D0A5B5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ED4BC-3EA6-4571-AF5A-B013D0A5B5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Good follow through means: follow all steps on script, use frequently, and as long as planned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ED4BC-3EA6-4571-AF5A-B013D0A5B5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0C1505-E623-994D-ABF0-01DBDCDD647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34470E-3F54-B24D-A7E9-44C6B3DB55B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RTI Toolkit</a:t>
            </a:r>
            <a:br>
              <a:rPr lang="en-US" dirty="0" smtClean="0"/>
            </a:br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Interventions: How to Select, Package, and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Place for common referral concerns</a:t>
            </a:r>
          </a:p>
          <a:p>
            <a:r>
              <a:rPr lang="en-US" sz="3500" dirty="0" smtClean="0"/>
              <a:t>Appendix A</a:t>
            </a:r>
          </a:p>
          <a:p>
            <a:pPr lvl="1"/>
            <a:r>
              <a:rPr lang="en-US" sz="3300" dirty="0" smtClean="0"/>
              <a:t>Organized in table(Handout)</a:t>
            </a:r>
          </a:p>
          <a:p>
            <a:r>
              <a:rPr lang="en-US" sz="3500" dirty="0" smtClean="0"/>
              <a:t>Intervention Central (Handout)</a:t>
            </a:r>
          </a:p>
        </p:txBody>
      </p:sp>
    </p:spTree>
    <p:extLst>
      <p:ext uri="{BB962C8B-B14F-4D97-AF65-F5344CB8AC3E}">
        <p14:creationId xmlns:p14="http://schemas.microsoft.com/office/powerpoint/2010/main" val="20851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Specific strategies adopted to help students make progress toward </a:t>
            </a:r>
            <a:r>
              <a:rPr lang="en-US" sz="3500" dirty="0" smtClean="0"/>
              <a:t>academic </a:t>
            </a:r>
            <a:r>
              <a:rPr lang="en-US" sz="3500" dirty="0" smtClean="0"/>
              <a:t>or behavioral goals</a:t>
            </a:r>
          </a:p>
          <a:p>
            <a:r>
              <a:rPr lang="en-US" sz="3500" dirty="0" smtClean="0"/>
              <a:t>Foundation of RTI- Interventions drive </a:t>
            </a:r>
            <a:r>
              <a:rPr lang="en-US" sz="3500" dirty="0" smtClean="0"/>
              <a:t>the </a:t>
            </a:r>
            <a:r>
              <a:rPr lang="en-US" sz="3500" dirty="0" smtClean="0"/>
              <a:t>entire </a:t>
            </a:r>
            <a:r>
              <a:rPr lang="en-US" sz="3500" dirty="0" smtClean="0"/>
              <a:t>process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189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25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3 Levels of </a:t>
            </a:r>
            <a:r>
              <a:rPr lang="en-US" dirty="0" smtClean="0"/>
              <a:t>Intervention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37" y="2058194"/>
            <a:ext cx="4886325" cy="4143375"/>
          </a:xfrm>
        </p:spPr>
      </p:pic>
    </p:spTree>
    <p:extLst>
      <p:ext uri="{BB962C8B-B14F-4D97-AF65-F5344CB8AC3E}">
        <p14:creationId xmlns:p14="http://schemas.microsoft.com/office/powerpoint/2010/main" val="22320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9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Steps to a Successful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9908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Identify underlying reason for poor school performance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Find 1 or more research-based strategies matching student need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Organize strategy into a plan that is teacher friendly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Assess intensity of intervention plan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Select at least 1 method to measure quality of teacher’s intervention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90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78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1. Identify underlying reason for poor school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74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Complete School Work Motivation Assessment</a:t>
            </a:r>
          </a:p>
          <a:p>
            <a:pPr lvl="1"/>
            <a:r>
              <a:rPr lang="en-US" dirty="0" smtClean="0"/>
              <a:t>Academic motivation= reasonable expectation of success AND significant value on achieving </a:t>
            </a:r>
            <a:r>
              <a:rPr lang="en-US" dirty="0" smtClean="0"/>
              <a:t>success (Exhibit 4-A)</a:t>
            </a:r>
            <a:endParaRPr lang="en-US" dirty="0"/>
          </a:p>
          <a:p>
            <a:r>
              <a:rPr lang="en-US" dirty="0"/>
              <a:t>Analyze student academic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Instructional </a:t>
            </a:r>
            <a:r>
              <a:rPr lang="en-US" dirty="0"/>
              <a:t>Hierarchy- 4 predictable stages of learning (Exhibit 4-B)</a:t>
            </a:r>
          </a:p>
          <a:p>
            <a:pPr lvl="2"/>
            <a:r>
              <a:rPr lang="en-US" dirty="0"/>
              <a:t>Acquisition- has begun to learn how to complete skill</a:t>
            </a:r>
          </a:p>
          <a:p>
            <a:pPr lvl="2"/>
            <a:r>
              <a:rPr lang="en-US" dirty="0"/>
              <a:t>Fluency- able to complete skill accurately but slowly</a:t>
            </a:r>
          </a:p>
          <a:p>
            <a:pPr lvl="2"/>
            <a:r>
              <a:rPr lang="en-US" dirty="0"/>
              <a:t>Generalization- cannot use skill in different situations</a:t>
            </a:r>
          </a:p>
          <a:p>
            <a:pPr lvl="2"/>
            <a:r>
              <a:rPr lang="en-US" dirty="0"/>
              <a:t>Adaptation- cannot adapt or modify skill to fit a new </a:t>
            </a:r>
            <a:r>
              <a:rPr lang="en-US" dirty="0" smtClean="0"/>
              <a:t>demand</a:t>
            </a:r>
          </a:p>
          <a:p>
            <a:r>
              <a:rPr lang="en-US" dirty="0" smtClean="0"/>
              <a:t>Define </a:t>
            </a:r>
            <a:r>
              <a:rPr lang="en-US" dirty="0"/>
              <a:t>academic problems in detail (</a:t>
            </a:r>
            <a:r>
              <a:rPr lang="en-US" dirty="0" smtClean="0"/>
              <a:t>Exhibits </a:t>
            </a:r>
            <a:r>
              <a:rPr lang="en-US" dirty="0"/>
              <a:t>4-C &amp; 4-D)</a:t>
            </a:r>
          </a:p>
          <a:p>
            <a:pPr lvl="1"/>
            <a:r>
              <a:rPr lang="en-US" dirty="0" smtClean="0"/>
              <a:t>Helps find the </a:t>
            </a:r>
            <a:r>
              <a:rPr lang="en-US" dirty="0"/>
              <a:t>most effective strategy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81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75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2. Find 1 or more research-based strategies matching student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9946"/>
            <a:ext cx="8229600" cy="3244239"/>
          </a:xfrm>
        </p:spPr>
        <p:txBody>
          <a:bodyPr>
            <a:normAutofit/>
          </a:bodyPr>
          <a:lstStyle/>
          <a:p>
            <a:r>
              <a:rPr lang="en-US" sz="3500" dirty="0" smtClean="0"/>
              <a:t>Research-based: high probability of being effective</a:t>
            </a:r>
          </a:p>
          <a:p>
            <a:r>
              <a:rPr lang="en-US" sz="3500" dirty="0" smtClean="0"/>
              <a:t>We want to avoid potential danger of choosing the wrong approach as it could worsen the problem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944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82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3. Organize strategy into a plan that is teacher </a:t>
            </a:r>
            <a:r>
              <a:rPr lang="en-US" dirty="0" smtClean="0"/>
              <a:t>friendly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070958"/>
          </a:xfrm>
        </p:spPr>
        <p:txBody>
          <a:bodyPr>
            <a:normAutofit/>
          </a:bodyPr>
          <a:lstStyle/>
          <a:p>
            <a:r>
              <a:rPr lang="en-US" dirty="0" smtClean="0"/>
              <a:t>Clear instructions</a:t>
            </a:r>
          </a:p>
          <a:p>
            <a:pPr lvl="1"/>
            <a:r>
              <a:rPr lang="en-US" dirty="0" smtClean="0"/>
              <a:t>Should be able to be carried out by anyone</a:t>
            </a:r>
            <a:endParaRPr lang="en-US" dirty="0" smtClean="0"/>
          </a:p>
          <a:p>
            <a:r>
              <a:rPr lang="en-US" dirty="0" smtClean="0"/>
              <a:t>Plan should </a:t>
            </a:r>
            <a:r>
              <a:rPr lang="en-US" dirty="0" smtClean="0"/>
              <a:t>include (Exhibit 4-E):</a:t>
            </a:r>
            <a:endParaRPr lang="en-US" dirty="0" smtClean="0"/>
          </a:p>
          <a:p>
            <a:pPr lvl="1"/>
            <a:r>
              <a:rPr lang="en-US" dirty="0" smtClean="0"/>
              <a:t>Step-by-step script</a:t>
            </a:r>
          </a:p>
          <a:p>
            <a:pPr lvl="1"/>
            <a:r>
              <a:rPr lang="en-US" dirty="0" smtClean="0"/>
              <a:t>List of the people</a:t>
            </a:r>
            <a:r>
              <a:rPr lang="en-US" dirty="0" smtClean="0"/>
              <a:t> </a:t>
            </a:r>
            <a:r>
              <a:rPr lang="en-US" dirty="0" smtClean="0"/>
              <a:t>responsible for carrying out plan</a:t>
            </a:r>
          </a:p>
          <a:p>
            <a:pPr lvl="1"/>
            <a:r>
              <a:rPr lang="en-US" dirty="0" smtClean="0"/>
              <a:t>Information on preparing </a:t>
            </a:r>
            <a:r>
              <a:rPr lang="en-US" dirty="0" smtClean="0"/>
              <a:t>and putting intervention into practice</a:t>
            </a:r>
            <a:endParaRPr lang="en-US" dirty="0" smtClean="0"/>
          </a:p>
          <a:p>
            <a:pPr lvl="1"/>
            <a:r>
              <a:rPr lang="en-US" dirty="0" smtClean="0"/>
              <a:t>Citation of 1 or more research-based sources that support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Assess </a:t>
            </a:r>
            <a:r>
              <a:rPr lang="en-US" dirty="0" smtClean="0"/>
              <a:t>intensity of intervention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to find what works for the student (Exhibit 4-F)</a:t>
            </a:r>
          </a:p>
          <a:p>
            <a:r>
              <a:rPr lang="en-US" dirty="0" smtClean="0"/>
              <a:t>Customized </a:t>
            </a:r>
            <a:r>
              <a:rPr lang="en-US" dirty="0" smtClean="0"/>
              <a:t>Plans </a:t>
            </a:r>
          </a:p>
          <a:p>
            <a:pPr lvl="1"/>
            <a:r>
              <a:rPr lang="en-US" dirty="0" smtClean="0"/>
              <a:t>Unique to students needs</a:t>
            </a:r>
          </a:p>
          <a:p>
            <a:pPr lvl="1"/>
            <a:r>
              <a:rPr lang="en-US" dirty="0" smtClean="0"/>
              <a:t>Classroom-based/Teacher responsible</a:t>
            </a:r>
          </a:p>
          <a:p>
            <a:pPr lvl="1"/>
            <a:r>
              <a:rPr lang="en-US" dirty="0" smtClean="0"/>
              <a:t>Drawback= teacher has limited time to deliver individual </a:t>
            </a:r>
            <a:r>
              <a:rPr lang="en-US" dirty="0" smtClean="0"/>
              <a:t>interventions</a:t>
            </a:r>
          </a:p>
          <a:p>
            <a:r>
              <a:rPr lang="en-US" dirty="0" smtClean="0"/>
              <a:t>“Standard Protocol” Plans</a:t>
            </a:r>
          </a:p>
          <a:p>
            <a:pPr lvl="1"/>
            <a:r>
              <a:rPr lang="en-US" dirty="0" smtClean="0"/>
              <a:t>Pull </a:t>
            </a:r>
            <a:r>
              <a:rPr lang="en-US" dirty="0" smtClean="0"/>
              <a:t>out program</a:t>
            </a:r>
          </a:p>
          <a:p>
            <a:pPr lvl="1"/>
            <a:r>
              <a:rPr lang="en-US" dirty="0" smtClean="0"/>
              <a:t>Greater potential to improve behavior/skill more rapidly</a:t>
            </a:r>
          </a:p>
          <a:p>
            <a:pPr lvl="1"/>
            <a:r>
              <a:rPr lang="en-US" dirty="0" smtClean="0"/>
              <a:t>Drawback=Requires extra resources, does not give answer to what accommodations the child needs to be successful in general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 M</a:t>
            </a:r>
            <a:r>
              <a:rPr lang="en-US" dirty="0" smtClean="0"/>
              <a:t>easure </a:t>
            </a:r>
            <a:r>
              <a:rPr lang="en-US" dirty="0"/>
              <a:t>quality of teacher’s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50" y="1712935"/>
            <a:ext cx="7903924" cy="48381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obstacles to success:</a:t>
            </a:r>
          </a:p>
          <a:p>
            <a:pPr lvl="1"/>
            <a:r>
              <a:rPr lang="en-US" dirty="0" smtClean="0"/>
              <a:t>Lack of materials, </a:t>
            </a:r>
            <a:r>
              <a:rPr lang="en-US" dirty="0"/>
              <a:t>skills, </a:t>
            </a:r>
            <a:r>
              <a:rPr lang="en-US" dirty="0" smtClean="0"/>
              <a:t>training</a:t>
            </a:r>
            <a:endParaRPr lang="en-US" dirty="0"/>
          </a:p>
          <a:p>
            <a:pPr lvl="1"/>
            <a:r>
              <a:rPr lang="en-US" dirty="0" smtClean="0"/>
              <a:t>Failure to </a:t>
            </a:r>
            <a:r>
              <a:rPr lang="en-US" dirty="0"/>
              <a:t>perform steps </a:t>
            </a:r>
            <a:r>
              <a:rPr lang="en-US" dirty="0" smtClean="0"/>
              <a:t>correctly</a:t>
            </a:r>
          </a:p>
          <a:p>
            <a:r>
              <a:rPr lang="en-US" dirty="0" smtClean="0"/>
              <a:t>“Intervention follow-through”- how well an intervention is carried out</a:t>
            </a:r>
          </a:p>
          <a:p>
            <a:r>
              <a:rPr lang="en-US" dirty="0" smtClean="0"/>
              <a:t>Measured </a:t>
            </a:r>
            <a:r>
              <a:rPr lang="en-US" dirty="0" smtClean="0"/>
              <a:t>through…</a:t>
            </a:r>
          </a:p>
          <a:p>
            <a:pPr lvl="1"/>
            <a:r>
              <a:rPr lang="en-US" dirty="0" smtClean="0"/>
              <a:t> an </a:t>
            </a:r>
            <a:r>
              <a:rPr lang="en-US" dirty="0" smtClean="0"/>
              <a:t>observer (</a:t>
            </a:r>
            <a:r>
              <a:rPr lang="en-US" dirty="0" smtClean="0"/>
              <a:t>most objective, most time intensive</a:t>
            </a:r>
            <a:r>
              <a:rPr lang="en-US" dirty="0" smtClean="0"/>
              <a:t>)- Exhibit 4-E</a:t>
            </a:r>
            <a:endParaRPr lang="en-US" dirty="0" smtClean="0"/>
          </a:p>
          <a:p>
            <a:pPr lvl="1"/>
            <a:r>
              <a:rPr lang="en-US" dirty="0" smtClean="0"/>
              <a:t>Self-monitor checklist (subjective, evaluated more frequently)- Exhibit 4-E</a:t>
            </a:r>
          </a:p>
          <a:p>
            <a:pPr lvl="1"/>
            <a:r>
              <a:rPr lang="en-US" dirty="0" smtClean="0"/>
              <a:t>Evaluation Log (quick, convenient, subjective, least preferred method)- Exhibit 4-G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468</Words>
  <Application>Microsoft Office PowerPoint</Application>
  <PresentationFormat>On-screen Show (4:3)</PresentationFormat>
  <Paragraphs>64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RTI Toolkit Chapter 4</vt:lpstr>
      <vt:lpstr>Interventions</vt:lpstr>
      <vt:lpstr>3 Levels of Intervention</vt:lpstr>
      <vt:lpstr>Steps to a Successful Intervention</vt:lpstr>
      <vt:lpstr> 1. Identify underlying reason for poor school performance</vt:lpstr>
      <vt:lpstr>  2. Find 1 or more research-based strategies matching student need</vt:lpstr>
      <vt:lpstr> 3. Organize strategy into a plan that is teacher friendly</vt:lpstr>
      <vt:lpstr>4. Assess intensity of intervention plan</vt:lpstr>
      <vt:lpstr> 5. Measure quality of teacher’s intervention</vt:lpstr>
      <vt:lpstr>Intervention Bank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RTI Toolkit Chapter 4</dc:title>
  <dc:creator>Margaret Henry</dc:creator>
  <cp:lastModifiedBy>Jamie Fowler</cp:lastModifiedBy>
  <cp:revision>10</cp:revision>
  <dcterms:created xsi:type="dcterms:W3CDTF">2015-10-06T01:37:40Z</dcterms:created>
  <dcterms:modified xsi:type="dcterms:W3CDTF">2015-10-06T19:29:58Z</dcterms:modified>
</cp:coreProperties>
</file>