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88" r:id="rId3"/>
    <p:sldId id="278" r:id="rId4"/>
    <p:sldId id="279" r:id="rId5"/>
    <p:sldId id="257" r:id="rId6"/>
    <p:sldId id="258" r:id="rId7"/>
    <p:sldId id="259" r:id="rId8"/>
    <p:sldId id="277"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62" r:id="rId22"/>
    <p:sldId id="280" r:id="rId23"/>
    <p:sldId id="283" r:id="rId24"/>
    <p:sldId id="282" r:id="rId25"/>
    <p:sldId id="284" r:id="rId26"/>
    <p:sldId id="287" r:id="rId27"/>
    <p:sldId id="286" r:id="rId28"/>
    <p:sldId id="289" r:id="rId29"/>
    <p:sldId id="295" r:id="rId30"/>
    <p:sldId id="291" r:id="rId31"/>
    <p:sldId id="290" r:id="rId32"/>
    <p:sldId id="292" r:id="rId33"/>
    <p:sldId id="293" r:id="rId34"/>
    <p:sldId id="294" r:id="rId35"/>
    <p:sldId id="285" r:id="rId36"/>
    <p:sldId id="298" r:id="rId37"/>
    <p:sldId id="299" r:id="rId38"/>
    <p:sldId id="296" r:id="rId39"/>
    <p:sldId id="297" r:id="rId40"/>
    <p:sldId id="300" r:id="rId41"/>
    <p:sldId id="273" r:id="rId42"/>
    <p:sldId id="281" r:id="rId43"/>
    <p:sldId id="301"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A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1072"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19B318-5910-456F-95AE-D88F879C72CE}" type="datetimeFigureOut">
              <a:rPr lang="en-US" smtClean="0"/>
              <a:t>3/25/16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6F8944-0528-4C3D-9DE8-CC409E61C4F4}" type="slidenum">
              <a:rPr lang="en-US" smtClean="0"/>
              <a:t>‹#›</a:t>
            </a:fld>
            <a:endParaRPr lang="en-US"/>
          </a:p>
        </p:txBody>
      </p:sp>
    </p:spTree>
    <p:extLst>
      <p:ext uri="{BB962C8B-B14F-4D97-AF65-F5344CB8AC3E}">
        <p14:creationId xmlns:p14="http://schemas.microsoft.com/office/powerpoint/2010/main" val="3269303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EC453E-8F69-E84B-8F33-6D3ED45AA688}" type="datetimeFigureOut">
              <a:rPr lang="en-US" smtClean="0"/>
              <a:t>3/25/16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57DDE-29CC-BD4E-A62A-BFBF8DCC7388}" type="slidenum">
              <a:rPr lang="en-US" smtClean="0"/>
              <a:t>‹#›</a:t>
            </a:fld>
            <a:endParaRPr lang="en-US"/>
          </a:p>
        </p:txBody>
      </p:sp>
    </p:spTree>
    <p:extLst>
      <p:ext uri="{BB962C8B-B14F-4D97-AF65-F5344CB8AC3E}">
        <p14:creationId xmlns:p14="http://schemas.microsoft.com/office/powerpoint/2010/main" val="750394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1</a:t>
            </a:fld>
            <a:endParaRPr lang="en-US"/>
          </a:p>
        </p:txBody>
      </p:sp>
    </p:spTree>
    <p:extLst>
      <p:ext uri="{BB962C8B-B14F-4D97-AF65-F5344CB8AC3E}">
        <p14:creationId xmlns:p14="http://schemas.microsoft.com/office/powerpoint/2010/main" val="168381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Based Learning are central, not peripheral to the curriculum. It can include ELA, Math, Science, Social Studies, and even Religion.</a:t>
            </a:r>
            <a:r>
              <a:rPr lang="en-US" baseline="0" dirty="0" smtClean="0"/>
              <a:t> It is focused on problems or questions that drive student to encounter and struggle with the central concepts and principles of a discipline. It involves students in a real world investigation they construct, which leads to the student driven component to a degree. As teachers we are facilitators and still can guide their thinking. This is a component you can control depending on how comfortable you are with the concept, as well as, the level of the students. You can guide questioning about a topic to lead to the driving question or you can discuss research with a more positive referral toward one topic than another. If you are willing to give over more control you can allow them to come up to a conclusions on their own without guidance.</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10</a:t>
            </a:fld>
            <a:endParaRPr lang="en-US"/>
          </a:p>
        </p:txBody>
      </p:sp>
    </p:spTree>
    <p:extLst>
      <p:ext uri="{BB962C8B-B14F-4D97-AF65-F5344CB8AC3E}">
        <p14:creationId xmlns:p14="http://schemas.microsoft.com/office/powerpoint/2010/main" val="109538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Instead of standing up in front of the class and making the statement of what the students will be learning and doing,</a:t>
            </a:r>
            <a:endParaRPr lang="en-US" dirty="0" smtClean="0"/>
          </a:p>
          <a:p>
            <a:r>
              <a:rPr lang="en-US" dirty="0" smtClean="0"/>
              <a:t>teachers can activate</a:t>
            </a:r>
            <a:r>
              <a:rPr lang="en-US" baseline="0" dirty="0" smtClean="0"/>
              <a:t> a students need to know content powerfully by setting up an entry event. An entry event  engages the students’ interest and initiates the questioning. An entry event can be almost anything. </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11</a:t>
            </a:fld>
            <a:endParaRPr lang="en-US"/>
          </a:p>
        </p:txBody>
      </p:sp>
    </p:spTree>
    <p:extLst>
      <p:ext uri="{BB962C8B-B14F-4D97-AF65-F5344CB8AC3E}">
        <p14:creationId xmlns:p14="http://schemas.microsoft.com/office/powerpoint/2010/main" val="69509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Driving</a:t>
            </a:r>
            <a:r>
              <a:rPr lang="en-US" baseline="0" dirty="0" smtClean="0"/>
              <a:t> Question is the center or heart of the PBL. It will direct the students to solve the problem addressed in the entry event. This question gives the students the purpose and challenge. The teacher can help lead a discussion after the entry event guiding them to create a provocative, open-ended, complex question that is linked to your intended content. The question can be abstract, concrete, or a question to solve a problem. Such questions could include how to create awareness of a problem, or how to design a process or object to solve a problem.</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12</a:t>
            </a:fld>
            <a:endParaRPr lang="en-US"/>
          </a:p>
        </p:txBody>
      </p:sp>
    </p:spTree>
    <p:extLst>
      <p:ext uri="{BB962C8B-B14F-4D97-AF65-F5344CB8AC3E}">
        <p14:creationId xmlns:p14="http://schemas.microsoft.com/office/powerpoint/2010/main" val="362585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element is key</a:t>
            </a:r>
            <a:r>
              <a:rPr lang="en-US" baseline="0" dirty="0" smtClean="0"/>
              <a:t> in PBL. The students can choose their topic within the driving question, how they will design, create, and present their product, and how they use their resources. This choice and voice can be guided by the teacher in order for it to not become too overwhelming for the students. Teachers can provide a list of options to choose from and the student can choose.</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13</a:t>
            </a:fld>
            <a:endParaRPr lang="en-US"/>
          </a:p>
        </p:txBody>
      </p:sp>
    </p:spTree>
    <p:extLst>
      <p:ext uri="{BB962C8B-B14F-4D97-AF65-F5344CB8AC3E}">
        <p14:creationId xmlns:p14="http://schemas.microsoft.com/office/powerpoint/2010/main" val="116640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PBL</a:t>
            </a:r>
            <a:r>
              <a:rPr lang="en-US" baseline="0" dirty="0" smtClean="0"/>
              <a:t> should provide opportunities to develop the students 21</a:t>
            </a:r>
            <a:r>
              <a:rPr lang="en-US" baseline="30000" dirty="0" smtClean="0"/>
              <a:t>st</a:t>
            </a:r>
            <a:r>
              <a:rPr lang="en-US" baseline="0" dirty="0" smtClean="0"/>
              <a:t> century skills, including collaboration, communication, critical thinking, and the use of technology. Teachers teaches these skills and assesses them along with students assess themselves.</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14</a:t>
            </a:fld>
            <a:endParaRPr lang="en-US"/>
          </a:p>
        </p:txBody>
      </p:sp>
    </p:spTree>
    <p:extLst>
      <p:ext uri="{BB962C8B-B14F-4D97-AF65-F5344CB8AC3E}">
        <p14:creationId xmlns:p14="http://schemas.microsoft.com/office/powerpoint/2010/main" val="90645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is more meaningful</a:t>
            </a:r>
            <a:r>
              <a:rPr lang="en-US" baseline="0" dirty="0" smtClean="0"/>
              <a:t> if students conduct real inquiry. This does not include finding information in books or websites and regurgitating it on a poster or PowerPoint. Real inquiry is their own questions that lead to searching resources, discovering answers, generating new questions, testing ideas, and drawing own conclusions. Real inquiry brings innovation.</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15</a:t>
            </a:fld>
            <a:endParaRPr lang="en-US"/>
          </a:p>
        </p:txBody>
      </p:sp>
    </p:spTree>
    <p:extLst>
      <p:ext uri="{BB962C8B-B14F-4D97-AF65-F5344CB8AC3E}">
        <p14:creationId xmlns:p14="http://schemas.microsoft.com/office/powerpoint/2010/main" val="3323840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learn that feedback and revision are a</a:t>
            </a:r>
            <a:r>
              <a:rPr lang="en-US" baseline="0" dirty="0" smtClean="0"/>
              <a:t> part of real world work that they will encounter in their future. The writing of books require constant rewriting after feedback from their editors. Teachers can coach students to coach each others using rubrics and criteria or bring in experts to help coach skills.</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16</a:t>
            </a:fld>
            <a:endParaRPr lang="en-US"/>
          </a:p>
        </p:txBody>
      </p:sp>
    </p:spTree>
    <p:extLst>
      <p:ext uri="{BB962C8B-B14F-4D97-AF65-F5344CB8AC3E}">
        <p14:creationId xmlns:p14="http://schemas.microsoft.com/office/powerpoint/2010/main" val="102582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work is more meaningful</a:t>
            </a:r>
            <a:r>
              <a:rPr lang="en-US" baseline="0" dirty="0" smtClean="0"/>
              <a:t> if it’s not for the teacher. The skills we teach our students is not to please us as teachers, its for them and their future. Through a real product they can feel the real meaning behind their work. When there is true meaning behind their work the quality of the work will also enhance the quality of the work.</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17</a:t>
            </a:fld>
            <a:endParaRPr lang="en-US"/>
          </a:p>
        </p:txBody>
      </p:sp>
    </p:spTree>
    <p:extLst>
      <p:ext uri="{BB962C8B-B14F-4D97-AF65-F5344CB8AC3E}">
        <p14:creationId xmlns:p14="http://schemas.microsoft.com/office/powerpoint/2010/main" val="196534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18</a:t>
            </a:fld>
            <a:endParaRPr lang="en-US"/>
          </a:p>
        </p:txBody>
      </p:sp>
    </p:spTree>
    <p:extLst>
      <p:ext uri="{BB962C8B-B14F-4D97-AF65-F5344CB8AC3E}">
        <p14:creationId xmlns:p14="http://schemas.microsoft.com/office/powerpoint/2010/main" val="2777282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19</a:t>
            </a:fld>
            <a:endParaRPr lang="en-US"/>
          </a:p>
        </p:txBody>
      </p:sp>
    </p:spTree>
    <p:extLst>
      <p:ext uri="{BB962C8B-B14F-4D97-AF65-F5344CB8AC3E}">
        <p14:creationId xmlns:p14="http://schemas.microsoft.com/office/powerpoint/2010/main" val="79555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a:t>
            </a:fld>
            <a:endParaRPr lang="en-US"/>
          </a:p>
        </p:txBody>
      </p:sp>
    </p:spTree>
    <p:extLst>
      <p:ext uri="{BB962C8B-B14F-4D97-AF65-F5344CB8AC3E}">
        <p14:creationId xmlns:p14="http://schemas.microsoft.com/office/powerpoint/2010/main" val="4143133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20</a:t>
            </a:fld>
            <a:endParaRPr lang="en-US"/>
          </a:p>
        </p:txBody>
      </p:sp>
    </p:spTree>
    <p:extLst>
      <p:ext uri="{BB962C8B-B14F-4D97-AF65-F5344CB8AC3E}">
        <p14:creationId xmlns:p14="http://schemas.microsoft.com/office/powerpoint/2010/main" val="51882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from the Buck Institute states the following benefits…1. Increases student motivation and engagement in learning 2. it is student-initiated,</a:t>
            </a:r>
            <a:r>
              <a:rPr lang="en-US" baseline="0" dirty="0" smtClean="0"/>
              <a:t> which will improve the student retention of knowledge over time because they are able to have a say in what he/she is learning. 3. It is more effective than traditional instruction in increasing academic achievement due to the fact that they are motivated and retaining the information. 4. It improves the mastery of 21</a:t>
            </a:r>
            <a:r>
              <a:rPr lang="en-US" baseline="30000" dirty="0" smtClean="0"/>
              <a:t>st</a:t>
            </a:r>
            <a:r>
              <a:rPr lang="en-US" baseline="0" dirty="0" smtClean="0"/>
              <a:t> century skills 5. It is especially effective with lower-achieving students which leads into it being a beneficial way of instruction when differentiating because students will not be cookie cutter in reading the same information and producing the same result. Instead a student can find information at his/her level and produce work at his/her level.</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21</a:t>
            </a:fld>
            <a:endParaRPr lang="en-US"/>
          </a:p>
        </p:txBody>
      </p:sp>
    </p:spTree>
    <p:extLst>
      <p:ext uri="{BB962C8B-B14F-4D97-AF65-F5344CB8AC3E}">
        <p14:creationId xmlns:p14="http://schemas.microsoft.com/office/powerpoint/2010/main" val="3192770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 have noticed</a:t>
            </a:r>
            <a:r>
              <a:rPr lang="en-US" baseline="0" dirty="0" smtClean="0"/>
              <a:t> I started the presentation today with an entry event (asking what life would be like problem free) and I enacted a driving question (What is PBL?)…now it is time for Student Voice &amp; Choice… </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22</a:t>
            </a:fld>
            <a:endParaRPr lang="en-US"/>
          </a:p>
        </p:txBody>
      </p:sp>
    </p:spTree>
    <p:extLst>
      <p:ext uri="{BB962C8B-B14F-4D97-AF65-F5344CB8AC3E}">
        <p14:creationId xmlns:p14="http://schemas.microsoft.com/office/powerpoint/2010/main" val="1274861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23</a:t>
            </a:fld>
            <a:endParaRPr lang="en-US"/>
          </a:p>
        </p:txBody>
      </p:sp>
    </p:spTree>
    <p:extLst>
      <p:ext uri="{BB962C8B-B14F-4D97-AF65-F5344CB8AC3E}">
        <p14:creationId xmlns:p14="http://schemas.microsoft.com/office/powerpoint/2010/main" val="1704211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24</a:t>
            </a:fld>
            <a:endParaRPr lang="en-US"/>
          </a:p>
        </p:txBody>
      </p:sp>
    </p:spTree>
    <p:extLst>
      <p:ext uri="{BB962C8B-B14F-4D97-AF65-F5344CB8AC3E}">
        <p14:creationId xmlns:p14="http://schemas.microsoft.com/office/powerpoint/2010/main" val="3710961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the standard</a:t>
            </a:r>
            <a:r>
              <a:rPr lang="en-US" baseline="0" dirty="0" smtClean="0"/>
              <a:t> terms but in more specific terms related to your topic, what are your students going to walk away with?</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25</a:t>
            </a:fld>
            <a:endParaRPr lang="en-US"/>
          </a:p>
        </p:txBody>
      </p:sp>
    </p:spTree>
    <p:extLst>
      <p:ext uri="{BB962C8B-B14F-4D97-AF65-F5344CB8AC3E}">
        <p14:creationId xmlns:p14="http://schemas.microsoft.com/office/powerpoint/2010/main" val="2675105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26</a:t>
            </a:fld>
            <a:endParaRPr lang="en-US"/>
          </a:p>
        </p:txBody>
      </p:sp>
    </p:spTree>
    <p:extLst>
      <p:ext uri="{BB962C8B-B14F-4D97-AF65-F5344CB8AC3E}">
        <p14:creationId xmlns:p14="http://schemas.microsoft.com/office/powerpoint/2010/main" val="1879168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the standard</a:t>
            </a:r>
            <a:r>
              <a:rPr lang="en-US" baseline="0" dirty="0" smtClean="0"/>
              <a:t> terms but in more specific terms related to your topic, what are your students going to walk away with?</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27</a:t>
            </a:fld>
            <a:endParaRPr lang="en-US"/>
          </a:p>
        </p:txBody>
      </p:sp>
    </p:spTree>
    <p:extLst>
      <p:ext uri="{BB962C8B-B14F-4D97-AF65-F5344CB8AC3E}">
        <p14:creationId xmlns:p14="http://schemas.microsoft.com/office/powerpoint/2010/main" val="2675105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28</a:t>
            </a:fld>
            <a:endParaRPr lang="en-US"/>
          </a:p>
        </p:txBody>
      </p:sp>
    </p:spTree>
    <p:extLst>
      <p:ext uri="{BB962C8B-B14F-4D97-AF65-F5344CB8AC3E}">
        <p14:creationId xmlns:p14="http://schemas.microsoft.com/office/powerpoint/2010/main" val="2954201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29</a:t>
            </a:fld>
            <a:endParaRPr lang="en-US"/>
          </a:p>
        </p:txBody>
      </p:sp>
    </p:spTree>
    <p:extLst>
      <p:ext uri="{BB962C8B-B14F-4D97-AF65-F5344CB8AC3E}">
        <p14:creationId xmlns:p14="http://schemas.microsoft.com/office/powerpoint/2010/main" val="126042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with someone near you what your morning would have been like if your</a:t>
            </a:r>
            <a:r>
              <a:rPr lang="en-US" baseline="0" dirty="0" smtClean="0"/>
              <a:t> life was problem free. Then discuss if you think a problem free life would be wonderful.</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3</a:t>
            </a:fld>
            <a:endParaRPr lang="en-US"/>
          </a:p>
        </p:txBody>
      </p:sp>
    </p:spTree>
    <p:extLst>
      <p:ext uri="{BB962C8B-B14F-4D97-AF65-F5344CB8AC3E}">
        <p14:creationId xmlns:p14="http://schemas.microsoft.com/office/powerpoint/2010/main" val="3855877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30</a:t>
            </a:fld>
            <a:endParaRPr lang="en-US"/>
          </a:p>
        </p:txBody>
      </p:sp>
    </p:spTree>
    <p:extLst>
      <p:ext uri="{BB962C8B-B14F-4D97-AF65-F5344CB8AC3E}">
        <p14:creationId xmlns:p14="http://schemas.microsoft.com/office/powerpoint/2010/main" val="3744085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31</a:t>
            </a:fld>
            <a:endParaRPr lang="en-US"/>
          </a:p>
        </p:txBody>
      </p:sp>
    </p:spTree>
    <p:extLst>
      <p:ext uri="{BB962C8B-B14F-4D97-AF65-F5344CB8AC3E}">
        <p14:creationId xmlns:p14="http://schemas.microsoft.com/office/powerpoint/2010/main" val="396963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32</a:t>
            </a:fld>
            <a:endParaRPr lang="en-US"/>
          </a:p>
        </p:txBody>
      </p:sp>
    </p:spTree>
    <p:extLst>
      <p:ext uri="{BB962C8B-B14F-4D97-AF65-F5344CB8AC3E}">
        <p14:creationId xmlns:p14="http://schemas.microsoft.com/office/powerpoint/2010/main" val="1939385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33</a:t>
            </a:fld>
            <a:endParaRPr lang="en-US"/>
          </a:p>
        </p:txBody>
      </p:sp>
    </p:spTree>
    <p:extLst>
      <p:ext uri="{BB962C8B-B14F-4D97-AF65-F5344CB8AC3E}">
        <p14:creationId xmlns:p14="http://schemas.microsoft.com/office/powerpoint/2010/main" val="581472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the standard</a:t>
            </a:r>
            <a:r>
              <a:rPr lang="en-US" baseline="0" dirty="0" smtClean="0"/>
              <a:t> terms but in more specific terms related to your topic, what are your students going to walk away with?</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34</a:t>
            </a:fld>
            <a:endParaRPr lang="en-US"/>
          </a:p>
        </p:txBody>
      </p:sp>
    </p:spTree>
    <p:extLst>
      <p:ext uri="{BB962C8B-B14F-4D97-AF65-F5344CB8AC3E}">
        <p14:creationId xmlns:p14="http://schemas.microsoft.com/office/powerpoint/2010/main" val="2675105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35</a:t>
            </a:fld>
            <a:endParaRPr lang="en-US"/>
          </a:p>
        </p:txBody>
      </p:sp>
    </p:spTree>
    <p:extLst>
      <p:ext uri="{BB962C8B-B14F-4D97-AF65-F5344CB8AC3E}">
        <p14:creationId xmlns:p14="http://schemas.microsoft.com/office/powerpoint/2010/main" val="166424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36</a:t>
            </a:fld>
            <a:endParaRPr lang="en-US"/>
          </a:p>
        </p:txBody>
      </p:sp>
    </p:spTree>
    <p:extLst>
      <p:ext uri="{BB962C8B-B14F-4D97-AF65-F5344CB8AC3E}">
        <p14:creationId xmlns:p14="http://schemas.microsoft.com/office/powerpoint/2010/main" val="682082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37</a:t>
            </a:fld>
            <a:endParaRPr lang="en-US"/>
          </a:p>
        </p:txBody>
      </p:sp>
    </p:spTree>
    <p:extLst>
      <p:ext uri="{BB962C8B-B14F-4D97-AF65-F5344CB8AC3E}">
        <p14:creationId xmlns:p14="http://schemas.microsoft.com/office/powerpoint/2010/main" val="356330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38</a:t>
            </a:fld>
            <a:endParaRPr lang="en-US"/>
          </a:p>
        </p:txBody>
      </p:sp>
    </p:spTree>
    <p:extLst>
      <p:ext uri="{BB962C8B-B14F-4D97-AF65-F5344CB8AC3E}">
        <p14:creationId xmlns:p14="http://schemas.microsoft.com/office/powerpoint/2010/main" val="1104745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39</a:t>
            </a:fld>
            <a:endParaRPr lang="en-US"/>
          </a:p>
        </p:txBody>
      </p:sp>
    </p:spTree>
    <p:extLst>
      <p:ext uri="{BB962C8B-B14F-4D97-AF65-F5344CB8AC3E}">
        <p14:creationId xmlns:p14="http://schemas.microsoft.com/office/powerpoint/2010/main" val="237240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altLang="en-US" dirty="0">
                <a:latin typeface="Comic Sans MS" pitchFamily="66" charset="0"/>
              </a:rPr>
              <a:t>In any case, life does not come problem-free because that is the nature of life here on earth, full of challenging opportunities to learn, grow, reflect, and enjoy. </a:t>
            </a:r>
          </a:p>
          <a:p>
            <a:pPr algn="just" eaLnBrk="1" hangingPunct="1"/>
            <a:r>
              <a:rPr lang="en-US" altLang="en-US" dirty="0">
                <a:latin typeface="Comic Sans MS" pitchFamily="66" charset="0"/>
              </a:rPr>
              <a:t>This may be the most obvious reason why project-based learning is important for us to consider – PBL engages students in life as we know it, full of fascinating, problematic situations worth thinking about, investigating, and resolving.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4</a:t>
            </a:fld>
            <a:endParaRPr lang="en-US"/>
          </a:p>
        </p:txBody>
      </p:sp>
    </p:spTree>
    <p:extLst>
      <p:ext uri="{BB962C8B-B14F-4D97-AF65-F5344CB8AC3E}">
        <p14:creationId xmlns:p14="http://schemas.microsoft.com/office/powerpoint/2010/main" val="765563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57DDE-29CC-BD4E-A62A-BFBF8DCC7388}" type="slidenum">
              <a:rPr lang="en-US" smtClean="0"/>
              <a:t>40</a:t>
            </a:fld>
            <a:endParaRPr lang="en-US"/>
          </a:p>
        </p:txBody>
      </p:sp>
    </p:spTree>
    <p:extLst>
      <p:ext uri="{BB962C8B-B14F-4D97-AF65-F5344CB8AC3E}">
        <p14:creationId xmlns:p14="http://schemas.microsoft.com/office/powerpoint/2010/main" val="2493277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did all that work,</a:t>
            </a:r>
            <a:r>
              <a:rPr lang="en-US" baseline="0" dirty="0" smtClean="0"/>
              <a:t> here are some sources to find already made PBL lesson plans. </a:t>
            </a:r>
            <a:r>
              <a:rPr lang="en-US" dirty="0" smtClean="0"/>
              <a:t>Bie.org explains project based learning including videos.</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41</a:t>
            </a:fld>
            <a:endParaRPr lang="en-US"/>
          </a:p>
        </p:txBody>
      </p:sp>
    </p:spTree>
    <p:extLst>
      <p:ext uri="{BB962C8B-B14F-4D97-AF65-F5344CB8AC3E}">
        <p14:creationId xmlns:p14="http://schemas.microsoft.com/office/powerpoint/2010/main" val="2936842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have the tools and a PBL unit to enact PBL in</a:t>
            </a:r>
            <a:r>
              <a:rPr lang="en-US" baseline="0" dirty="0" smtClean="0"/>
              <a:t> your own classroom. Good Luck and Have fun!</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42</a:t>
            </a:fld>
            <a:endParaRPr lang="en-US"/>
          </a:p>
        </p:txBody>
      </p:sp>
    </p:spTree>
    <p:extLst>
      <p:ext uri="{BB962C8B-B14F-4D97-AF65-F5344CB8AC3E}">
        <p14:creationId xmlns:p14="http://schemas.microsoft.com/office/powerpoint/2010/main" val="245822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Bie.org</a:t>
            </a:r>
            <a:r>
              <a:rPr lang="en-US" dirty="0" smtClean="0"/>
              <a:t> explains project based learning including videos.</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43</a:t>
            </a:fld>
            <a:endParaRPr lang="en-US"/>
          </a:p>
        </p:txBody>
      </p:sp>
    </p:spTree>
    <p:extLst>
      <p:ext uri="{BB962C8B-B14F-4D97-AF65-F5344CB8AC3E}">
        <p14:creationId xmlns:p14="http://schemas.microsoft.com/office/powerpoint/2010/main" val="293684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teachers it</a:t>
            </a:r>
            <a:r>
              <a:rPr lang="en-US" baseline="0" dirty="0" smtClean="0"/>
              <a:t> is our job to prepare students for work and life. The 21</a:t>
            </a:r>
            <a:r>
              <a:rPr lang="en-US" baseline="30000" dirty="0" smtClean="0"/>
              <a:t>st</a:t>
            </a:r>
            <a:r>
              <a:rPr lang="en-US" baseline="0" dirty="0" smtClean="0"/>
              <a:t> Century Learning Framework was developed by teachers, education experts, and business leaders to aligns the skills, knowledge, and expertise students must master in their work and life. The pool at the bottom represents the support systems to create the student outcomes represented by the arches of rainbow. The support systems are standards, assessments, curriculum, instruction, professional development, and learning environments. The student outcomes are life </a:t>
            </a:r>
            <a:r>
              <a:rPr lang="en-US" baseline="0" dirty="0" err="1" smtClean="0"/>
              <a:t>ancareer</a:t>
            </a:r>
            <a:r>
              <a:rPr lang="en-US" baseline="0" dirty="0" smtClean="0"/>
              <a:t> skills, learning and innovation skills including the 4 Cs, Information media and technology skills, and the key subjects including reading writing, and arithmetic. Project Based Learning fits into this framework as a form of instruction that provides the student outcomes. </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5</a:t>
            </a:fld>
            <a:endParaRPr lang="en-US"/>
          </a:p>
        </p:txBody>
      </p:sp>
    </p:spTree>
    <p:extLst>
      <p:ext uri="{BB962C8B-B14F-4D97-AF65-F5344CB8AC3E}">
        <p14:creationId xmlns:p14="http://schemas.microsoft.com/office/powerpoint/2010/main" val="249051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learning lacks</a:t>
            </a:r>
            <a:r>
              <a:rPr lang="en-US" baseline="0" dirty="0" smtClean="0"/>
              <a:t> the learning and innovation skills necessary to meet the student outcomes of 21</a:t>
            </a:r>
            <a:r>
              <a:rPr lang="en-US" baseline="30000" dirty="0" smtClean="0"/>
              <a:t>st</a:t>
            </a:r>
            <a:r>
              <a:rPr lang="en-US" baseline="0" dirty="0" smtClean="0"/>
              <a:t> Century Learning, which includes critical thinking (not allowing a teacher to think for you), communication, collaboration, and creativity. </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6</a:t>
            </a:fld>
            <a:endParaRPr lang="en-US"/>
          </a:p>
        </p:txBody>
      </p:sp>
    </p:spTree>
    <p:extLst>
      <p:ext uri="{BB962C8B-B14F-4D97-AF65-F5344CB8AC3E}">
        <p14:creationId xmlns:p14="http://schemas.microsoft.com/office/powerpoint/2010/main" val="369445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Now</a:t>
            </a:r>
            <a:r>
              <a:rPr lang="en-US" baseline="0" dirty="0" smtClean="0"/>
              <a:t> you may be saying well I don’t just lecture, I do hands-on learning with my students and have them create a visual, a song, a PowerPoint, or write a play. This all falls under “</a:t>
            </a:r>
            <a:r>
              <a:rPr lang="en-US" dirty="0" smtClean="0"/>
              <a:t>Doing Projects.” “Doing Projects” also lacks</a:t>
            </a:r>
            <a:r>
              <a:rPr lang="en-US" baseline="0" dirty="0" smtClean="0"/>
              <a:t> the learning and innovation skills necessary to meet the student outcomes of 21</a:t>
            </a:r>
            <a:r>
              <a:rPr lang="en-US" baseline="30000" dirty="0" smtClean="0"/>
              <a:t>st</a:t>
            </a:r>
            <a:r>
              <a:rPr lang="en-US" baseline="0" dirty="0" smtClean="0"/>
              <a:t> Century Learning, which again includes critical thinking (not allowing a teacher to think for you), communication, collaboration, and creativity.  This is the reason I prefer to refer to it as Problem Based Learning. Projects do not always require the 4Cs, however when the child starts off with a problem and develops a solution, the 21</a:t>
            </a:r>
            <a:r>
              <a:rPr lang="en-US" baseline="30000" dirty="0" smtClean="0"/>
              <a:t>st</a:t>
            </a:r>
            <a:r>
              <a:rPr lang="en-US" baseline="0" dirty="0" smtClean="0"/>
              <a:t> Century Learning Skills are in place. The focus is more on the process when it is referred to a problem than the product when it is called Project Based Learning. </a:t>
            </a:r>
            <a:endParaRPr lang="en-US" dirty="0" smtClean="0"/>
          </a:p>
          <a:p>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7</a:t>
            </a:fld>
            <a:endParaRPr lang="en-US"/>
          </a:p>
        </p:txBody>
      </p:sp>
    </p:spTree>
    <p:extLst>
      <p:ext uri="{BB962C8B-B14F-4D97-AF65-F5344CB8AC3E}">
        <p14:creationId xmlns:p14="http://schemas.microsoft.com/office/powerpoint/2010/main" val="272096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 Based Learning is when you allow the student to come up with a question, research it, interpret the information, and produce the product without the</a:t>
            </a:r>
            <a:r>
              <a:rPr lang="en-US" baseline="0" dirty="0" smtClean="0"/>
              <a:t> structure from the teacher. </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8</a:t>
            </a:fld>
            <a:endParaRPr lang="en-US"/>
          </a:p>
        </p:txBody>
      </p:sp>
    </p:spTree>
    <p:extLst>
      <p:ext uri="{BB962C8B-B14F-4D97-AF65-F5344CB8AC3E}">
        <p14:creationId xmlns:p14="http://schemas.microsoft.com/office/powerpoint/2010/main" val="105724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Based Learning is more structured. You may feel that Inquiry based is too</a:t>
            </a:r>
            <a:r>
              <a:rPr lang="en-US" baseline="0" dirty="0" smtClean="0"/>
              <a:t> far out of your comfort zone where there is not a lot of control. Well PBL is more structured and guided by the teacher but is centered on the student. </a:t>
            </a:r>
            <a:r>
              <a:rPr lang="en-US" dirty="0" smtClean="0"/>
              <a:t>It has</a:t>
            </a:r>
            <a:r>
              <a:rPr lang="en-US" baseline="0" dirty="0" smtClean="0"/>
              <a:t> 7 components. 1. Need to Know 2. A Driving Question or Challenge 3. Student Voice and Choice 4. 21</a:t>
            </a:r>
            <a:r>
              <a:rPr lang="en-US" baseline="30000" dirty="0" smtClean="0"/>
              <a:t>st</a:t>
            </a:r>
            <a:r>
              <a:rPr lang="en-US" baseline="0" dirty="0" smtClean="0"/>
              <a:t> Century Skills 5. Inquiry and Innovation 6. Feedback and Revision 7. A Publicly Presented Product. This puts</a:t>
            </a:r>
            <a:endParaRPr lang="en-US" dirty="0"/>
          </a:p>
        </p:txBody>
      </p:sp>
      <p:sp>
        <p:nvSpPr>
          <p:cNvPr id="4" name="Slide Number Placeholder 3"/>
          <p:cNvSpPr>
            <a:spLocks noGrp="1"/>
          </p:cNvSpPr>
          <p:nvPr>
            <p:ph type="sldNum" sz="quarter" idx="10"/>
          </p:nvPr>
        </p:nvSpPr>
        <p:spPr/>
        <p:txBody>
          <a:bodyPr/>
          <a:lstStyle/>
          <a:p>
            <a:fld id="{F6D57DDE-29CC-BD4E-A62A-BFBF8DCC7388}" type="slidenum">
              <a:rPr lang="en-US" smtClean="0"/>
              <a:t>9</a:t>
            </a:fld>
            <a:endParaRPr lang="en-US"/>
          </a:p>
        </p:txBody>
      </p:sp>
    </p:spTree>
    <p:extLst>
      <p:ext uri="{BB962C8B-B14F-4D97-AF65-F5344CB8AC3E}">
        <p14:creationId xmlns:p14="http://schemas.microsoft.com/office/powerpoint/2010/main" val="398697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DDEBA-2144-3140-9D3A-C93660817858}"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97029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DDEBA-2144-3140-9D3A-C93660817858}"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2895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DDEBA-2144-3140-9D3A-C93660817858}"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181153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DDEBA-2144-3140-9D3A-C93660817858}"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258875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DDEBA-2144-3140-9D3A-C93660817858}"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326008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DDEBA-2144-3140-9D3A-C93660817858}"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313443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DDEBA-2144-3140-9D3A-C93660817858}" type="datetimeFigureOut">
              <a:rPr lang="en-US" smtClean="0"/>
              <a:t>3/25/16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170079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DDEBA-2144-3140-9D3A-C93660817858}" type="datetimeFigureOut">
              <a:rPr lang="en-US" smtClean="0"/>
              <a:t>3/25/16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278037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DDEBA-2144-3140-9D3A-C93660817858}" type="datetimeFigureOut">
              <a:rPr lang="en-US" smtClean="0"/>
              <a:t>3/25/16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419721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DDEBA-2144-3140-9D3A-C93660817858}"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382817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DDEBA-2144-3140-9D3A-C93660817858}"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0A1B0-075B-2047-8403-A144BEB26405}" type="slidenum">
              <a:rPr lang="en-US" smtClean="0"/>
              <a:t>‹#›</a:t>
            </a:fld>
            <a:endParaRPr lang="en-US"/>
          </a:p>
        </p:txBody>
      </p:sp>
    </p:spTree>
    <p:extLst>
      <p:ext uri="{BB962C8B-B14F-4D97-AF65-F5344CB8AC3E}">
        <p14:creationId xmlns:p14="http://schemas.microsoft.com/office/powerpoint/2010/main" val="3494524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DDEBA-2144-3140-9D3A-C93660817858}" type="datetimeFigureOut">
              <a:rPr lang="en-US" smtClean="0"/>
              <a:t>3/25/16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0A1B0-075B-2047-8403-A144BEB26405}" type="slidenum">
              <a:rPr lang="en-US" smtClean="0"/>
              <a:t>‹#›</a:t>
            </a:fld>
            <a:endParaRPr lang="en-US"/>
          </a:p>
        </p:txBody>
      </p:sp>
    </p:spTree>
    <p:extLst>
      <p:ext uri="{BB962C8B-B14F-4D97-AF65-F5344CB8AC3E}">
        <p14:creationId xmlns:p14="http://schemas.microsoft.com/office/powerpoint/2010/main" val="23835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innovationunit.org/" TargetMode="External"/><Relationship Id="rId4" Type="http://schemas.openxmlformats.org/officeDocument/2006/relationships/hyperlink" Target="http://www.edutopia.org/project-learning"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p21.or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7684"/>
          </a:xfrm>
          <a:prstGeom prst="rect">
            <a:avLst/>
          </a:prstGeom>
          <a:gradFill flip="none" rotWithShape="1">
            <a:gsLst>
              <a:gs pos="86000">
                <a:srgbClr val="055AD5"/>
              </a:gs>
              <a:gs pos="2000">
                <a:srgbClr val="FFFFFF"/>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3712" y="1688120"/>
            <a:ext cx="7772400" cy="1470025"/>
          </a:xfrm>
        </p:spPr>
        <p:txBody>
          <a:bodyPr/>
          <a:lstStyle/>
          <a:p>
            <a:r>
              <a:rPr lang="en-US" b="1" dirty="0" smtClean="0">
                <a:latin typeface="American Typewriter"/>
                <a:cs typeface="American Typewriter"/>
              </a:rPr>
              <a:t>Project Based Learning</a:t>
            </a:r>
            <a:endParaRPr lang="en-US" b="1" dirty="0">
              <a:latin typeface="American Typewriter"/>
              <a:cs typeface="American Typewriter"/>
            </a:endParaRPr>
          </a:p>
        </p:txBody>
      </p:sp>
      <p:sp>
        <p:nvSpPr>
          <p:cNvPr id="3" name="Subtitle 2"/>
          <p:cNvSpPr>
            <a:spLocks noGrp="1"/>
          </p:cNvSpPr>
          <p:nvPr>
            <p:ph type="subTitle" idx="1"/>
          </p:nvPr>
        </p:nvSpPr>
        <p:spPr>
          <a:xfrm>
            <a:off x="1192855" y="5105084"/>
            <a:ext cx="7086600" cy="1752600"/>
          </a:xfrm>
        </p:spPr>
        <p:txBody>
          <a:bodyPr>
            <a:normAutofit/>
          </a:bodyPr>
          <a:lstStyle/>
          <a:p>
            <a:r>
              <a:rPr lang="en-US" sz="2400" dirty="0" smtClean="0">
                <a:solidFill>
                  <a:schemeClr val="bg1"/>
                </a:solidFill>
              </a:rPr>
              <a:t>Diocese of Rochester Teacher Conference</a:t>
            </a:r>
          </a:p>
          <a:p>
            <a:r>
              <a:rPr lang="en-US" sz="2400" dirty="0" smtClean="0">
                <a:solidFill>
                  <a:schemeClr val="bg1"/>
                </a:solidFill>
              </a:rPr>
              <a:t>October 9, 2015</a:t>
            </a:r>
          </a:p>
          <a:p>
            <a:r>
              <a:rPr lang="en-US" sz="2400" dirty="0" smtClean="0">
                <a:solidFill>
                  <a:schemeClr val="bg1"/>
                </a:solidFill>
              </a:rPr>
              <a:t>Margaret Henry</a:t>
            </a:r>
            <a:endParaRPr lang="en-US" sz="2400" dirty="0">
              <a:solidFill>
                <a:schemeClr val="bg1"/>
              </a:solidFill>
            </a:endParaRPr>
          </a:p>
        </p:txBody>
      </p:sp>
      <p:pic>
        <p:nvPicPr>
          <p:cNvPr id="5" name="Picture 4"/>
          <p:cNvPicPr>
            <a:picLocks noChangeAspect="1"/>
          </p:cNvPicPr>
          <p:nvPr/>
        </p:nvPicPr>
        <p:blipFill>
          <a:blip r:embed="rId3"/>
          <a:stretch>
            <a:fillRect/>
          </a:stretch>
        </p:blipFill>
        <p:spPr>
          <a:xfrm>
            <a:off x="1590935" y="3158145"/>
            <a:ext cx="6162154" cy="1946939"/>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667" b="97000" l="10000" r="90000">
                        <a14:foregroundMark x1="52333" y1="85333" x2="52333" y2="85333"/>
                      </a14:backgroundRemoval>
                    </a14:imgEffect>
                  </a14:imgLayer>
                </a14:imgProps>
              </a:ext>
            </a:extLst>
          </a:blip>
          <a:stretch>
            <a:fillRect/>
          </a:stretch>
        </p:blipFill>
        <p:spPr>
          <a:xfrm>
            <a:off x="3306571" y="0"/>
            <a:ext cx="2114904" cy="2114904"/>
          </a:xfrm>
          <a:prstGeom prst="rect">
            <a:avLst/>
          </a:prstGeom>
        </p:spPr>
      </p:pic>
    </p:spTree>
    <p:extLst>
      <p:ext uri="{BB962C8B-B14F-4D97-AF65-F5344CB8AC3E}">
        <p14:creationId xmlns:p14="http://schemas.microsoft.com/office/powerpoint/2010/main" val="6978689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projects …</a:t>
            </a:r>
            <a:endParaRPr lang="en-US" dirty="0"/>
          </a:p>
        </p:txBody>
      </p:sp>
      <p:sp>
        <p:nvSpPr>
          <p:cNvPr id="3" name="Content Placeholder 2"/>
          <p:cNvSpPr>
            <a:spLocks noGrp="1"/>
          </p:cNvSpPr>
          <p:nvPr>
            <p:ph idx="1"/>
          </p:nvPr>
        </p:nvSpPr>
        <p:spPr>
          <a:xfrm>
            <a:off x="457200" y="2187894"/>
            <a:ext cx="8229600" cy="3954448"/>
          </a:xfrm>
        </p:spPr>
        <p:txBody>
          <a:bodyPr>
            <a:normAutofit fontScale="92500"/>
          </a:bodyPr>
          <a:lstStyle/>
          <a:p>
            <a:pPr>
              <a:buFontTx/>
              <a:buChar char="•"/>
            </a:pPr>
            <a:r>
              <a:rPr lang="en-US" dirty="0" smtClean="0"/>
              <a:t>are central</a:t>
            </a:r>
            <a:r>
              <a:rPr lang="en-US" dirty="0"/>
              <a:t> </a:t>
            </a:r>
            <a:r>
              <a:rPr lang="en-US" dirty="0" smtClean="0"/>
              <a:t>to </a:t>
            </a:r>
            <a:r>
              <a:rPr lang="en-US" dirty="0"/>
              <a:t>the </a:t>
            </a:r>
            <a:r>
              <a:rPr lang="en-US" dirty="0" smtClean="0"/>
              <a:t>curriculum</a:t>
            </a:r>
            <a:endParaRPr lang="en-US" dirty="0"/>
          </a:p>
          <a:p>
            <a:r>
              <a:rPr lang="en-US" dirty="0" smtClean="0"/>
              <a:t>are </a:t>
            </a:r>
            <a:r>
              <a:rPr lang="en-US" dirty="0"/>
              <a:t>focused on </a:t>
            </a:r>
            <a:r>
              <a:rPr lang="en-US" dirty="0" smtClean="0"/>
              <a:t>problems </a:t>
            </a:r>
            <a:r>
              <a:rPr lang="en-US" dirty="0"/>
              <a:t>that "drive" students to encounter </a:t>
            </a:r>
            <a:r>
              <a:rPr lang="en-US" dirty="0" smtClean="0"/>
              <a:t>the </a:t>
            </a:r>
            <a:r>
              <a:rPr lang="en-US" dirty="0"/>
              <a:t>central concepts </a:t>
            </a:r>
            <a:r>
              <a:rPr lang="en-US" dirty="0" smtClean="0"/>
              <a:t>of </a:t>
            </a:r>
            <a:r>
              <a:rPr lang="en-US" dirty="0"/>
              <a:t>a </a:t>
            </a:r>
            <a:r>
              <a:rPr lang="en-US" dirty="0" smtClean="0"/>
              <a:t>discipline</a:t>
            </a:r>
          </a:p>
          <a:p>
            <a:r>
              <a:rPr lang="en-US" dirty="0" smtClean="0"/>
              <a:t>involve </a:t>
            </a:r>
            <a:r>
              <a:rPr lang="en-US" dirty="0"/>
              <a:t>students in a constructive </a:t>
            </a:r>
            <a:r>
              <a:rPr lang="en-US" dirty="0" smtClean="0"/>
              <a:t>investigation </a:t>
            </a:r>
          </a:p>
          <a:p>
            <a:r>
              <a:rPr lang="en-US" dirty="0" smtClean="0"/>
              <a:t>are </a:t>
            </a:r>
            <a:r>
              <a:rPr lang="en-US" dirty="0"/>
              <a:t>student-driven </a:t>
            </a:r>
            <a:endParaRPr lang="en-US" dirty="0" smtClean="0"/>
          </a:p>
          <a:p>
            <a:r>
              <a:rPr lang="en-US" dirty="0" smtClean="0"/>
              <a:t>are </a:t>
            </a:r>
            <a:r>
              <a:rPr lang="en-US" dirty="0"/>
              <a:t>realistic, not school-</a:t>
            </a:r>
            <a:r>
              <a:rPr lang="en-US" dirty="0" smtClean="0"/>
              <a:t>like</a:t>
            </a:r>
            <a:endParaRPr lang="en-US" dirty="0"/>
          </a:p>
          <a:p>
            <a:pPr marL="0" indent="0" algn="r">
              <a:buNone/>
            </a:pPr>
            <a:r>
              <a:rPr lang="en-US" dirty="0" smtClean="0"/>
              <a:t>											</a:t>
            </a:r>
            <a:r>
              <a:rPr lang="en-US" sz="1500" dirty="0" smtClean="0"/>
              <a:t> </a:t>
            </a:r>
            <a:r>
              <a:rPr lang="en-US" sz="1500" dirty="0"/>
              <a:t>(Thomas, 2000) </a:t>
            </a:r>
          </a:p>
        </p:txBody>
      </p:sp>
    </p:spTree>
    <p:extLst>
      <p:ext uri="{BB962C8B-B14F-4D97-AF65-F5344CB8AC3E}">
        <p14:creationId xmlns:p14="http://schemas.microsoft.com/office/powerpoint/2010/main" val="1196623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034390" y="133084"/>
            <a:ext cx="1820334" cy="1814248"/>
          </a:xfrm>
          <a:prstGeom prst="rect">
            <a:avLst/>
          </a:prstGeom>
          <a:noFill/>
          <a:ln>
            <a:noFill/>
          </a:ln>
        </p:spPr>
      </p:pic>
      <p:sp>
        <p:nvSpPr>
          <p:cNvPr id="2" name="Title 1"/>
          <p:cNvSpPr>
            <a:spLocks noGrp="1"/>
          </p:cNvSpPr>
          <p:nvPr>
            <p:ph type="title"/>
          </p:nvPr>
        </p:nvSpPr>
        <p:spPr/>
        <p:txBody>
          <a:bodyPr>
            <a:normAutofit/>
          </a:bodyPr>
          <a:lstStyle/>
          <a:p>
            <a:r>
              <a:rPr lang="en-US" baseline="0" dirty="0" smtClean="0"/>
              <a:t>1. Need to Know </a:t>
            </a:r>
            <a:endParaRPr lang="en-US" dirty="0"/>
          </a:p>
        </p:txBody>
      </p:sp>
      <p:sp>
        <p:nvSpPr>
          <p:cNvPr id="3" name="Content Placeholder 2"/>
          <p:cNvSpPr>
            <a:spLocks noGrp="1"/>
          </p:cNvSpPr>
          <p:nvPr>
            <p:ph idx="1"/>
          </p:nvPr>
        </p:nvSpPr>
        <p:spPr/>
        <p:txBody>
          <a:bodyPr/>
          <a:lstStyle/>
          <a:p>
            <a:pPr marL="0" indent="0">
              <a:buNone/>
            </a:pPr>
            <a:r>
              <a:rPr lang="en-US" dirty="0" smtClean="0"/>
              <a:t>Students learning about a world problem.</a:t>
            </a:r>
          </a:p>
          <a:p>
            <a:pPr marL="0" indent="0">
              <a:buNone/>
            </a:pPr>
            <a:r>
              <a:rPr lang="en-US" dirty="0" smtClean="0"/>
              <a:t>An entry event:</a:t>
            </a:r>
          </a:p>
          <a:p>
            <a:r>
              <a:rPr lang="en-US" dirty="0" smtClean="0"/>
              <a:t>A video</a:t>
            </a:r>
          </a:p>
          <a:p>
            <a:r>
              <a:rPr lang="en-US" dirty="0" smtClean="0"/>
              <a:t>A lively discussion</a:t>
            </a:r>
          </a:p>
          <a:p>
            <a:r>
              <a:rPr lang="en-US" dirty="0" smtClean="0"/>
              <a:t>A guest speaker</a:t>
            </a:r>
          </a:p>
          <a:p>
            <a:r>
              <a:rPr lang="en-US" dirty="0" smtClean="0"/>
              <a:t>A field trip</a:t>
            </a:r>
          </a:p>
          <a:p>
            <a:r>
              <a:rPr lang="en-US" dirty="0" smtClean="0"/>
              <a:t>Mock correspondence</a:t>
            </a:r>
            <a:endParaRPr lang="en-US" dirty="0"/>
          </a:p>
        </p:txBody>
      </p:sp>
      <p:sp>
        <p:nvSpPr>
          <p:cNvPr id="5" name="Trapezoid 4"/>
          <p:cNvSpPr/>
          <p:nvPr/>
        </p:nvSpPr>
        <p:spPr>
          <a:xfrm rot="15359175">
            <a:off x="8195542" y="667615"/>
            <a:ext cx="719667"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242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 Driving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center of PBL: gives students the purpose and challenge</a:t>
            </a:r>
          </a:p>
          <a:p>
            <a:r>
              <a:rPr lang="en-US" dirty="0" smtClean="0"/>
              <a:t>Teachers can lead the brainstorming of solutions</a:t>
            </a:r>
          </a:p>
          <a:p>
            <a:r>
              <a:rPr lang="en-US" dirty="0" smtClean="0"/>
              <a:t>Questions= provocative, open-ended, complex, linked to intended content</a:t>
            </a:r>
          </a:p>
          <a:p>
            <a:pPr lvl="1"/>
            <a:r>
              <a:rPr lang="en-US" dirty="0" smtClean="0"/>
              <a:t>Abstract, Concrete, or Solving a Problem</a:t>
            </a:r>
          </a:p>
          <a:p>
            <a:pPr lvl="1"/>
            <a:r>
              <a:rPr lang="en-US" dirty="0" smtClean="0"/>
              <a:t>Examples: creating a law, awareness, invention, designing</a:t>
            </a:r>
            <a:endParaRPr lang="en-US" dirty="0"/>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274279" y="133084"/>
            <a:ext cx="1652410" cy="1616694"/>
          </a:xfrm>
          <a:prstGeom prst="rect">
            <a:avLst/>
          </a:prstGeom>
          <a:noFill/>
          <a:ln>
            <a:noFill/>
          </a:ln>
        </p:spPr>
      </p:pic>
      <p:sp>
        <p:nvSpPr>
          <p:cNvPr id="5" name="Trapezoid 4"/>
          <p:cNvSpPr/>
          <p:nvPr/>
        </p:nvSpPr>
        <p:spPr>
          <a:xfrm rot="12373920">
            <a:off x="7976672" y="269608"/>
            <a:ext cx="719667"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835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6727"/>
            <a:ext cx="8229600" cy="1672694"/>
          </a:xfrm>
        </p:spPr>
        <p:txBody>
          <a:bodyPr>
            <a:normAutofit/>
          </a:bodyPr>
          <a:lstStyle/>
          <a:p>
            <a:r>
              <a:rPr lang="en-US" dirty="0" smtClean="0"/>
              <a:t>3. Student Voice and Choice</a:t>
            </a:r>
            <a:endParaRPr lang="en-US" dirty="0"/>
          </a:p>
        </p:txBody>
      </p:sp>
      <p:sp>
        <p:nvSpPr>
          <p:cNvPr id="3" name="Content Placeholder 2"/>
          <p:cNvSpPr>
            <a:spLocks noGrp="1"/>
          </p:cNvSpPr>
          <p:nvPr>
            <p:ph idx="1"/>
          </p:nvPr>
        </p:nvSpPr>
        <p:spPr>
          <a:xfrm>
            <a:off x="457200" y="2009421"/>
            <a:ext cx="8229600" cy="4525963"/>
          </a:xfrm>
        </p:spPr>
        <p:txBody>
          <a:bodyPr/>
          <a:lstStyle/>
          <a:p>
            <a:r>
              <a:rPr lang="en-US" dirty="0" smtClean="0"/>
              <a:t>Choose topic within driving question</a:t>
            </a:r>
          </a:p>
          <a:p>
            <a:r>
              <a:rPr lang="en-US" dirty="0" smtClean="0"/>
              <a:t>Choose design, creation, and presentation</a:t>
            </a:r>
          </a:p>
          <a:p>
            <a:r>
              <a:rPr lang="en-US" dirty="0" smtClean="0"/>
              <a:t>Choose resources to use</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034390" y="133084"/>
            <a:ext cx="1820334" cy="1814248"/>
          </a:xfrm>
          <a:prstGeom prst="rect">
            <a:avLst/>
          </a:prstGeom>
          <a:noFill/>
          <a:ln>
            <a:noFill/>
          </a:ln>
        </p:spPr>
      </p:pic>
      <p:sp>
        <p:nvSpPr>
          <p:cNvPr id="5" name="Trapezoid 4"/>
          <p:cNvSpPr/>
          <p:nvPr/>
        </p:nvSpPr>
        <p:spPr>
          <a:xfrm rot="3051542">
            <a:off x="7168188" y="1202064"/>
            <a:ext cx="719667"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0269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4. 21</a:t>
            </a:r>
            <a:r>
              <a:rPr lang="en-US" baseline="30000" dirty="0" smtClean="0"/>
              <a:t>st</a:t>
            </a:r>
            <a:r>
              <a:rPr lang="en-US" dirty="0" smtClean="0"/>
              <a:t> Century Skills</a:t>
            </a:r>
            <a:endParaRPr lang="en-US" dirty="0"/>
          </a:p>
        </p:txBody>
      </p:sp>
      <p:sp>
        <p:nvSpPr>
          <p:cNvPr id="3" name="Content Placeholder 2"/>
          <p:cNvSpPr>
            <a:spLocks noGrp="1"/>
          </p:cNvSpPr>
          <p:nvPr>
            <p:ph idx="1"/>
          </p:nvPr>
        </p:nvSpPr>
        <p:spPr/>
        <p:txBody>
          <a:bodyPr/>
          <a:lstStyle/>
          <a:p>
            <a:r>
              <a:rPr lang="en-US" dirty="0" smtClean="0"/>
              <a:t>Collaboration</a:t>
            </a:r>
          </a:p>
          <a:p>
            <a:r>
              <a:rPr lang="en-US" dirty="0" smtClean="0"/>
              <a:t>Communication</a:t>
            </a:r>
          </a:p>
          <a:p>
            <a:r>
              <a:rPr lang="en-US" dirty="0" smtClean="0"/>
              <a:t>Critical Thinking</a:t>
            </a:r>
          </a:p>
          <a:p>
            <a:r>
              <a:rPr lang="en-US" dirty="0" smtClean="0"/>
              <a:t>Technology</a:t>
            </a:r>
            <a:endParaRPr lang="en-US" dirty="0"/>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034390" y="133084"/>
            <a:ext cx="1820334" cy="1814248"/>
          </a:xfrm>
          <a:prstGeom prst="rect">
            <a:avLst/>
          </a:prstGeom>
          <a:noFill/>
          <a:ln>
            <a:noFill/>
          </a:ln>
        </p:spPr>
      </p:pic>
      <p:sp>
        <p:nvSpPr>
          <p:cNvPr id="5" name="Trapezoid 4"/>
          <p:cNvSpPr/>
          <p:nvPr/>
        </p:nvSpPr>
        <p:spPr>
          <a:xfrm rot="159261">
            <a:off x="7594852" y="1456316"/>
            <a:ext cx="719667"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01391" y="4090092"/>
            <a:ext cx="8553333" cy="2494858"/>
          </a:xfrm>
          <a:prstGeom prst="rect">
            <a:avLst/>
          </a:prstGeom>
        </p:spPr>
      </p:pic>
    </p:spTree>
    <p:extLst>
      <p:ext uri="{BB962C8B-B14F-4D97-AF65-F5344CB8AC3E}">
        <p14:creationId xmlns:p14="http://schemas.microsoft.com/office/powerpoint/2010/main" val="41331920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45" y="274638"/>
            <a:ext cx="8229600" cy="1143000"/>
          </a:xfrm>
        </p:spPr>
        <p:txBody>
          <a:bodyPr>
            <a:normAutofit/>
          </a:bodyPr>
          <a:lstStyle/>
          <a:p>
            <a:r>
              <a:rPr lang="en-US" dirty="0" smtClean="0"/>
              <a:t>5. Inquiry and Innovation</a:t>
            </a:r>
            <a:endParaRPr lang="en-US" dirty="0"/>
          </a:p>
        </p:txBody>
      </p:sp>
      <p:sp>
        <p:nvSpPr>
          <p:cNvPr id="3" name="Content Placeholder 2"/>
          <p:cNvSpPr>
            <a:spLocks noGrp="1"/>
          </p:cNvSpPr>
          <p:nvPr>
            <p:ph idx="1"/>
          </p:nvPr>
        </p:nvSpPr>
        <p:spPr/>
        <p:txBody>
          <a:bodyPr/>
          <a:lstStyle/>
          <a:p>
            <a:r>
              <a:rPr lang="en-US" dirty="0" smtClean="0"/>
              <a:t>Real questions</a:t>
            </a:r>
          </a:p>
          <a:p>
            <a:r>
              <a:rPr lang="en-US" dirty="0" smtClean="0"/>
              <a:t>Searching resources</a:t>
            </a:r>
          </a:p>
          <a:p>
            <a:r>
              <a:rPr lang="en-US" dirty="0" smtClean="0"/>
              <a:t>Discovering answers</a:t>
            </a:r>
          </a:p>
          <a:p>
            <a:r>
              <a:rPr lang="en-US" dirty="0" smtClean="0"/>
              <a:t>New questions</a:t>
            </a:r>
          </a:p>
          <a:p>
            <a:r>
              <a:rPr lang="en-US" dirty="0" smtClean="0"/>
              <a:t>Testing ideas</a:t>
            </a:r>
          </a:p>
          <a:p>
            <a:r>
              <a:rPr lang="en-US" dirty="0" smtClean="0"/>
              <a:t>Drawing own conclusions</a:t>
            </a:r>
          </a:p>
          <a:p>
            <a:endParaRPr lang="en-US" dirty="0"/>
          </a:p>
        </p:txBody>
      </p:sp>
      <p:cxnSp>
        <p:nvCxnSpPr>
          <p:cNvPr id="5" name="Straight Arrow Connector 4"/>
          <p:cNvCxnSpPr/>
          <p:nvPr/>
        </p:nvCxnSpPr>
        <p:spPr>
          <a:xfrm>
            <a:off x="650522" y="2130777"/>
            <a:ext cx="14111" cy="239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43467" y="2650067"/>
            <a:ext cx="14111" cy="239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02544" y="3211689"/>
            <a:ext cx="14111" cy="239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43467" y="3787423"/>
            <a:ext cx="14111" cy="239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09600" y="4405489"/>
            <a:ext cx="14111" cy="239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034390" y="133084"/>
            <a:ext cx="1820334" cy="1814248"/>
          </a:xfrm>
          <a:prstGeom prst="rect">
            <a:avLst/>
          </a:prstGeom>
          <a:noFill/>
          <a:ln>
            <a:noFill/>
          </a:ln>
        </p:spPr>
      </p:pic>
      <p:sp>
        <p:nvSpPr>
          <p:cNvPr id="11" name="Trapezoid 10"/>
          <p:cNvSpPr/>
          <p:nvPr/>
        </p:nvSpPr>
        <p:spPr>
          <a:xfrm rot="18704403">
            <a:off x="8038287" y="1198914"/>
            <a:ext cx="719667"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8305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274638"/>
            <a:ext cx="8229600" cy="1143000"/>
          </a:xfrm>
        </p:spPr>
        <p:txBody>
          <a:bodyPr>
            <a:normAutofit/>
          </a:bodyPr>
          <a:lstStyle/>
          <a:p>
            <a:r>
              <a:rPr lang="en-US" dirty="0" smtClean="0"/>
              <a:t>6. Feedback and Revision</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Revision is a part of real world work.</a:t>
            </a:r>
          </a:p>
          <a:p>
            <a:r>
              <a:rPr lang="en-US" dirty="0" smtClean="0"/>
              <a:t>Coaching- by teacher, by peers, by experts</a:t>
            </a:r>
            <a:endParaRPr lang="en-US" dirty="0"/>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034390" y="133084"/>
            <a:ext cx="1820334" cy="1814248"/>
          </a:xfrm>
          <a:prstGeom prst="rect">
            <a:avLst/>
          </a:prstGeom>
          <a:noFill/>
          <a:ln>
            <a:noFill/>
          </a:ln>
        </p:spPr>
      </p:pic>
      <p:sp>
        <p:nvSpPr>
          <p:cNvPr id="5" name="Trapezoid 4"/>
          <p:cNvSpPr/>
          <p:nvPr/>
        </p:nvSpPr>
        <p:spPr>
          <a:xfrm rot="6279573">
            <a:off x="6940986" y="697210"/>
            <a:ext cx="777505"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391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421394"/>
            <a:ext cx="8229600" cy="1143000"/>
          </a:xfrm>
        </p:spPr>
        <p:txBody>
          <a:bodyPr>
            <a:normAutofit fontScale="90000"/>
          </a:bodyPr>
          <a:lstStyle/>
          <a:p>
            <a:r>
              <a:rPr lang="en-US" dirty="0" smtClean="0"/>
              <a:t>7. A Publicly Presented </a:t>
            </a:r>
            <a:br>
              <a:rPr lang="en-US" dirty="0" smtClean="0"/>
            </a:br>
            <a:r>
              <a:rPr lang="en-US" dirty="0" smtClean="0"/>
              <a:t>Product</a:t>
            </a:r>
            <a:endParaRPr lang="en-US" dirty="0"/>
          </a:p>
        </p:txBody>
      </p:sp>
      <p:sp>
        <p:nvSpPr>
          <p:cNvPr id="3" name="Content Placeholder 2"/>
          <p:cNvSpPr>
            <a:spLocks noGrp="1"/>
          </p:cNvSpPr>
          <p:nvPr>
            <p:ph idx="1"/>
          </p:nvPr>
        </p:nvSpPr>
        <p:spPr>
          <a:xfrm>
            <a:off x="457200" y="1931282"/>
            <a:ext cx="8229600" cy="4525963"/>
          </a:xfrm>
        </p:spPr>
        <p:txBody>
          <a:bodyPr/>
          <a:lstStyle/>
          <a:p>
            <a:r>
              <a:rPr lang="en-US" dirty="0" smtClean="0"/>
              <a:t>Not a product for the teacher or test</a:t>
            </a:r>
          </a:p>
          <a:p>
            <a:r>
              <a:rPr lang="en-US" dirty="0" smtClean="0"/>
              <a:t>A real product enhances quality</a:t>
            </a:r>
            <a:endParaRPr lang="en-US" dirty="0"/>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004" r="2279"/>
          <a:stretch/>
        </p:blipFill>
        <p:spPr bwMode="auto">
          <a:xfrm>
            <a:off x="7034390" y="133084"/>
            <a:ext cx="1820334" cy="1814248"/>
          </a:xfrm>
          <a:prstGeom prst="rect">
            <a:avLst/>
          </a:prstGeom>
          <a:noFill/>
          <a:ln>
            <a:noFill/>
          </a:ln>
        </p:spPr>
      </p:pic>
      <p:sp>
        <p:nvSpPr>
          <p:cNvPr id="5" name="Trapezoid 4"/>
          <p:cNvSpPr/>
          <p:nvPr/>
        </p:nvSpPr>
        <p:spPr>
          <a:xfrm rot="9081025">
            <a:off x="7346129" y="278829"/>
            <a:ext cx="719667" cy="437445"/>
          </a:xfrm>
          <a:prstGeom prst="trapezoid">
            <a:avLst>
              <a:gd name="adj" fmla="val 44355"/>
            </a:avLst>
          </a:prstGeom>
          <a:solidFill>
            <a:srgbClr val="FFFF00">
              <a:alpha val="38000"/>
            </a:srgbClr>
          </a:solidFill>
          <a:ln>
            <a:noFill/>
          </a:ln>
          <a:effectLst>
            <a:glow rad="101600">
              <a:srgbClr val="FFFF00">
                <a:alpha val="1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433248" y="3896669"/>
            <a:ext cx="3202284" cy="2401713"/>
          </a:xfrm>
          <a:prstGeom prst="rect">
            <a:avLst/>
          </a:prstGeom>
        </p:spPr>
      </p:pic>
      <p:pic>
        <p:nvPicPr>
          <p:cNvPr id="7" name="Picture 6"/>
          <p:cNvPicPr>
            <a:picLocks noChangeAspect="1"/>
          </p:cNvPicPr>
          <p:nvPr/>
        </p:nvPicPr>
        <p:blipFill>
          <a:blip r:embed="rId5"/>
          <a:stretch>
            <a:fillRect/>
          </a:stretch>
        </p:blipFill>
        <p:spPr>
          <a:xfrm>
            <a:off x="628347" y="3896669"/>
            <a:ext cx="3202284" cy="2401713"/>
          </a:xfrm>
          <a:prstGeom prst="rect">
            <a:avLst/>
          </a:prstGeom>
        </p:spPr>
      </p:pic>
    </p:spTree>
    <p:extLst>
      <p:ext uri="{BB962C8B-B14F-4D97-AF65-F5344CB8AC3E}">
        <p14:creationId xmlns:p14="http://schemas.microsoft.com/office/powerpoint/2010/main" val="3809569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Role</a:t>
            </a:r>
            <a:endParaRPr lang="en-US" dirty="0"/>
          </a:p>
        </p:txBody>
      </p:sp>
      <p:sp>
        <p:nvSpPr>
          <p:cNvPr id="3" name="Content Placeholder 2"/>
          <p:cNvSpPr>
            <a:spLocks noGrp="1"/>
          </p:cNvSpPr>
          <p:nvPr>
            <p:ph idx="1"/>
          </p:nvPr>
        </p:nvSpPr>
        <p:spPr>
          <a:xfrm>
            <a:off x="577516" y="2127956"/>
            <a:ext cx="8109284" cy="4663263"/>
          </a:xfrm>
        </p:spPr>
        <p:txBody>
          <a:bodyPr>
            <a:normAutofit fontScale="92500" lnSpcReduction="20000"/>
          </a:bodyPr>
          <a:lstStyle/>
          <a:p>
            <a:pPr lvl="0"/>
            <a:r>
              <a:rPr lang="en-US" dirty="0"/>
              <a:t>Facilitator for the students through the process</a:t>
            </a:r>
          </a:p>
          <a:p>
            <a:pPr lvl="0"/>
            <a:r>
              <a:rPr lang="en-US" dirty="0"/>
              <a:t>Scaffolding strategies for problem solving and critical </a:t>
            </a:r>
            <a:r>
              <a:rPr lang="en-US" dirty="0" smtClean="0"/>
              <a:t>thinking</a:t>
            </a:r>
          </a:p>
          <a:p>
            <a:pPr lvl="0"/>
            <a:r>
              <a:rPr lang="en-US" dirty="0" smtClean="0"/>
              <a:t>Structure the process</a:t>
            </a:r>
          </a:p>
          <a:p>
            <a:pPr lvl="0"/>
            <a:r>
              <a:rPr lang="en-US" dirty="0" smtClean="0"/>
              <a:t>Work with students to create worthwhile questions and set goals</a:t>
            </a:r>
            <a:endParaRPr lang="en-US" dirty="0"/>
          </a:p>
          <a:p>
            <a:pPr lvl="0"/>
            <a:r>
              <a:rPr lang="en-US" dirty="0"/>
              <a:t>Give constructive feedback to students through the process</a:t>
            </a:r>
          </a:p>
          <a:p>
            <a:pPr lvl="0"/>
            <a:r>
              <a:rPr lang="en-US" dirty="0"/>
              <a:t>Research possible experts or resources to bring into the classroom</a:t>
            </a:r>
          </a:p>
          <a:p>
            <a:endParaRPr lang="en-US" dirty="0"/>
          </a:p>
        </p:txBody>
      </p:sp>
      <p:pic>
        <p:nvPicPr>
          <p:cNvPr id="5124" name="Picture 4" descr="http://content.mycutegraphics.com/graphics/turtle/turtle-teach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1" y="216402"/>
            <a:ext cx="1560930" cy="183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4855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liparthut.com/clip-arts/1065/students-at-school-clip-art-1065645.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12822" y="182760"/>
            <a:ext cx="8661166" cy="6426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Student’s Role</a:t>
            </a:r>
            <a:endParaRPr lang="en-US" dirty="0"/>
          </a:p>
        </p:txBody>
      </p:sp>
      <p:sp>
        <p:nvSpPr>
          <p:cNvPr id="3" name="Content Placeholder 2"/>
          <p:cNvSpPr>
            <a:spLocks noGrp="1"/>
          </p:cNvSpPr>
          <p:nvPr>
            <p:ph idx="1"/>
          </p:nvPr>
        </p:nvSpPr>
        <p:spPr/>
        <p:txBody>
          <a:bodyPr>
            <a:normAutofit/>
          </a:bodyPr>
          <a:lstStyle/>
          <a:p>
            <a:pPr lvl="0"/>
            <a:r>
              <a:rPr lang="en-US" dirty="0"/>
              <a:t>Create a challenging question</a:t>
            </a:r>
            <a:r>
              <a:rPr lang="en-US" dirty="0" smtClean="0"/>
              <a:t>.</a:t>
            </a:r>
          </a:p>
          <a:p>
            <a:pPr lvl="0"/>
            <a:r>
              <a:rPr lang="en-US" dirty="0" smtClean="0"/>
              <a:t>Collaborate with peers</a:t>
            </a:r>
            <a:endParaRPr lang="en-US" dirty="0"/>
          </a:p>
          <a:p>
            <a:pPr lvl="0"/>
            <a:r>
              <a:rPr lang="en-US" dirty="0"/>
              <a:t>Use 21</a:t>
            </a:r>
            <a:r>
              <a:rPr lang="en-US" baseline="30000" dirty="0"/>
              <a:t>st</a:t>
            </a:r>
            <a:r>
              <a:rPr lang="en-US" dirty="0"/>
              <a:t> century skills to research the answer</a:t>
            </a:r>
          </a:p>
          <a:p>
            <a:pPr lvl="0"/>
            <a:r>
              <a:rPr lang="en-US" dirty="0"/>
              <a:t>Record information, experiment, and record data.</a:t>
            </a:r>
          </a:p>
          <a:p>
            <a:pPr lvl="0"/>
            <a:r>
              <a:rPr lang="en-US" dirty="0"/>
              <a:t>Create a </a:t>
            </a:r>
            <a:r>
              <a:rPr lang="en-US" dirty="0" smtClean="0"/>
              <a:t>product </a:t>
            </a:r>
            <a:r>
              <a:rPr lang="en-US" dirty="0"/>
              <a:t>of information </a:t>
            </a:r>
            <a:r>
              <a:rPr lang="en-US" dirty="0" smtClean="0"/>
              <a:t>found</a:t>
            </a:r>
          </a:p>
          <a:p>
            <a:pPr lvl="0"/>
            <a:r>
              <a:rPr lang="en-US" dirty="0" smtClean="0"/>
              <a:t>Stay accountable to self, peers, and teacher</a:t>
            </a:r>
            <a:endParaRPr lang="en-US" dirty="0"/>
          </a:p>
        </p:txBody>
      </p:sp>
    </p:spTree>
    <p:extLst>
      <p:ext uri="{BB962C8B-B14F-4D97-AF65-F5344CB8AC3E}">
        <p14:creationId xmlns:p14="http://schemas.microsoft.com/office/powerpoint/2010/main" val="19589179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a:t>
            </a:r>
            <a:br>
              <a:rPr lang="en-US" dirty="0" smtClean="0"/>
            </a:br>
            <a:r>
              <a:rPr lang="en-US" dirty="0" smtClean="0"/>
              <a:t>Thank you for choosing this session!</a:t>
            </a:r>
            <a:endParaRPr lang="en-US" dirty="0"/>
          </a:p>
        </p:txBody>
      </p:sp>
      <p:sp>
        <p:nvSpPr>
          <p:cNvPr id="3" name="Content Placeholder 2"/>
          <p:cNvSpPr>
            <a:spLocks noGrp="1"/>
          </p:cNvSpPr>
          <p:nvPr>
            <p:ph idx="1"/>
          </p:nvPr>
        </p:nvSpPr>
        <p:spPr>
          <a:xfrm>
            <a:off x="457200" y="1824789"/>
            <a:ext cx="8229600" cy="4525963"/>
          </a:xfrm>
        </p:spPr>
        <p:txBody>
          <a:bodyPr/>
          <a:lstStyle/>
          <a:p>
            <a:r>
              <a:rPr lang="en-US" dirty="0" smtClean="0"/>
              <a:t>Presentation norms</a:t>
            </a:r>
          </a:p>
          <a:p>
            <a:pPr lvl="1"/>
            <a:r>
              <a:rPr lang="en-US" dirty="0"/>
              <a:t>Be present</a:t>
            </a:r>
          </a:p>
          <a:p>
            <a:pPr lvl="1"/>
            <a:r>
              <a:rPr lang="en-US" dirty="0"/>
              <a:t>Be collaborative</a:t>
            </a:r>
          </a:p>
          <a:p>
            <a:pPr lvl="1"/>
            <a:r>
              <a:rPr lang="en-US" dirty="0"/>
              <a:t>Be </a:t>
            </a:r>
            <a:r>
              <a:rPr lang="en-US" dirty="0" smtClean="0"/>
              <a:t>respectful</a:t>
            </a:r>
          </a:p>
          <a:p>
            <a:r>
              <a:rPr lang="en-US" dirty="0" smtClean="0"/>
              <a:t>Signal</a:t>
            </a:r>
          </a:p>
          <a:p>
            <a:pPr lvl="1"/>
            <a:r>
              <a:rPr lang="en-US" dirty="0" smtClean="0"/>
              <a:t>Music!</a:t>
            </a:r>
          </a:p>
          <a:p>
            <a:pPr marL="457200" lvl="1" indent="0">
              <a:buNone/>
            </a:pPr>
            <a:endParaRPr lang="en-US" dirty="0"/>
          </a:p>
        </p:txBody>
      </p:sp>
    </p:spTree>
    <p:extLst>
      <p:ext uri="{BB962C8B-B14F-4D97-AF65-F5344CB8AC3E}">
        <p14:creationId xmlns:p14="http://schemas.microsoft.com/office/powerpoint/2010/main" val="233150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aepa.com/wp-content/uploads/2014/07/Comfort-Zon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06906" y="0"/>
            <a:ext cx="6753726" cy="675372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Possible Challenges</a:t>
            </a:r>
            <a:endParaRPr lang="en-US" dirty="0"/>
          </a:p>
        </p:txBody>
      </p:sp>
      <p:sp>
        <p:nvSpPr>
          <p:cNvPr id="3" name="Content Placeholder 2"/>
          <p:cNvSpPr>
            <a:spLocks noGrp="1"/>
          </p:cNvSpPr>
          <p:nvPr>
            <p:ph idx="1"/>
          </p:nvPr>
        </p:nvSpPr>
        <p:spPr/>
        <p:txBody>
          <a:bodyPr/>
          <a:lstStyle/>
          <a:p>
            <a:pPr lvl="0"/>
            <a:r>
              <a:rPr lang="en-US" dirty="0"/>
              <a:t>initiating inquiry</a:t>
            </a:r>
          </a:p>
          <a:p>
            <a:pPr lvl="0"/>
            <a:r>
              <a:rPr lang="en-US" dirty="0"/>
              <a:t>directing research/investigation</a:t>
            </a:r>
          </a:p>
          <a:p>
            <a:pPr lvl="0"/>
            <a:r>
              <a:rPr lang="en-US" dirty="0"/>
              <a:t>managing time</a:t>
            </a:r>
          </a:p>
          <a:p>
            <a:pPr lvl="0"/>
            <a:r>
              <a:rPr lang="en-US" dirty="0"/>
              <a:t>using technology productively</a:t>
            </a:r>
          </a:p>
          <a:p>
            <a:pPr marL="0" indent="0">
              <a:buNone/>
            </a:pPr>
            <a:endParaRPr lang="en-US" dirty="0"/>
          </a:p>
        </p:txBody>
      </p:sp>
    </p:spTree>
    <p:extLst>
      <p:ext uri="{BB962C8B-B14F-4D97-AF65-F5344CB8AC3E}">
        <p14:creationId xmlns:p14="http://schemas.microsoft.com/office/powerpoint/2010/main" val="30149134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Project Based Learning</a:t>
            </a:r>
            <a:endParaRPr lang="en-US" dirty="0"/>
          </a:p>
        </p:txBody>
      </p:sp>
      <p:sp>
        <p:nvSpPr>
          <p:cNvPr id="3" name="Content Placeholder 2"/>
          <p:cNvSpPr>
            <a:spLocks noGrp="1"/>
          </p:cNvSpPr>
          <p:nvPr>
            <p:ph idx="1"/>
          </p:nvPr>
        </p:nvSpPr>
        <p:spPr/>
        <p:txBody>
          <a:bodyPr>
            <a:normAutofit/>
          </a:bodyPr>
          <a:lstStyle/>
          <a:p>
            <a:r>
              <a:rPr lang="en-US" altLang="en-US" dirty="0">
                <a:cs typeface="Tahoma" pitchFamily="34" charset="0"/>
              </a:rPr>
              <a:t>Increases student motivation and </a:t>
            </a:r>
            <a:r>
              <a:rPr lang="en-US" altLang="en-US" dirty="0" smtClean="0">
                <a:cs typeface="Tahoma" pitchFamily="34" charset="0"/>
              </a:rPr>
              <a:t>engagement</a:t>
            </a:r>
          </a:p>
          <a:p>
            <a:r>
              <a:rPr lang="en-US" altLang="en-US" dirty="0" smtClean="0">
                <a:cs typeface="Tahoma" pitchFamily="34" charset="0"/>
              </a:rPr>
              <a:t> </a:t>
            </a:r>
            <a:r>
              <a:rPr lang="en-US" dirty="0" smtClean="0">
                <a:latin typeface="+mj-lt"/>
              </a:rPr>
              <a:t>Student-initiated learning</a:t>
            </a:r>
          </a:p>
          <a:p>
            <a:r>
              <a:rPr lang="en-US" altLang="en-US" dirty="0">
                <a:cs typeface="Tahoma" pitchFamily="34" charset="0"/>
              </a:rPr>
              <a:t>Improves student retention </a:t>
            </a:r>
            <a:endParaRPr lang="en-US" altLang="en-US" dirty="0" smtClean="0">
              <a:cs typeface="Tahoma" pitchFamily="34" charset="0"/>
            </a:endParaRPr>
          </a:p>
          <a:p>
            <a:r>
              <a:rPr lang="en-US" altLang="en-US" dirty="0" smtClean="0">
                <a:latin typeface="+mj-lt"/>
                <a:cs typeface="Tahoma" pitchFamily="34" charset="0"/>
              </a:rPr>
              <a:t>Increases academic </a:t>
            </a:r>
            <a:r>
              <a:rPr lang="en-US" altLang="en-US" dirty="0">
                <a:latin typeface="+mj-lt"/>
                <a:cs typeface="Tahoma" pitchFamily="34" charset="0"/>
              </a:rPr>
              <a:t>achievement</a:t>
            </a:r>
          </a:p>
          <a:p>
            <a:pPr>
              <a:buFont typeface="Arial" charset="0"/>
              <a:buChar char="•"/>
            </a:pPr>
            <a:r>
              <a:rPr lang="en-US" altLang="en-US" dirty="0" smtClean="0">
                <a:latin typeface="+mj-lt"/>
                <a:cs typeface="Tahoma" pitchFamily="34" charset="0"/>
              </a:rPr>
              <a:t>21</a:t>
            </a:r>
            <a:r>
              <a:rPr lang="en-US" altLang="en-US" baseline="30000" dirty="0" smtClean="0">
                <a:latin typeface="+mj-lt"/>
                <a:cs typeface="Tahoma" pitchFamily="34" charset="0"/>
              </a:rPr>
              <a:t>st</a:t>
            </a:r>
            <a:r>
              <a:rPr lang="en-US" altLang="en-US" dirty="0" smtClean="0">
                <a:latin typeface="+mj-lt"/>
                <a:cs typeface="Tahoma" pitchFamily="34" charset="0"/>
              </a:rPr>
              <a:t> </a:t>
            </a:r>
            <a:r>
              <a:rPr lang="en-US" altLang="en-US" dirty="0">
                <a:latin typeface="+mj-lt"/>
                <a:cs typeface="Tahoma" pitchFamily="34" charset="0"/>
              </a:rPr>
              <a:t>century skills</a:t>
            </a:r>
          </a:p>
          <a:p>
            <a:pPr>
              <a:buFont typeface="Arial" charset="0"/>
              <a:buChar char="•"/>
            </a:pPr>
            <a:r>
              <a:rPr lang="en-US" altLang="en-US" dirty="0">
                <a:latin typeface="+mj-lt"/>
                <a:cs typeface="Tahoma" pitchFamily="34" charset="0"/>
              </a:rPr>
              <a:t>E</a:t>
            </a:r>
            <a:r>
              <a:rPr lang="en-US" altLang="en-US" dirty="0" smtClean="0">
                <a:latin typeface="+mj-lt"/>
                <a:cs typeface="Tahoma" pitchFamily="34" charset="0"/>
              </a:rPr>
              <a:t>ffective </a:t>
            </a:r>
            <a:r>
              <a:rPr lang="en-US" altLang="en-US" dirty="0">
                <a:latin typeface="+mj-lt"/>
                <a:cs typeface="Tahoma" pitchFamily="34" charset="0"/>
              </a:rPr>
              <a:t>with lower-achieving </a:t>
            </a:r>
            <a:r>
              <a:rPr lang="en-US" altLang="en-US" dirty="0" smtClean="0">
                <a:latin typeface="+mj-lt"/>
                <a:cs typeface="Tahoma" pitchFamily="34" charset="0"/>
              </a:rPr>
              <a:t>students</a:t>
            </a:r>
          </a:p>
          <a:p>
            <a:pPr>
              <a:buFont typeface="Arial" charset="0"/>
              <a:buChar char="•"/>
            </a:pPr>
            <a:r>
              <a:rPr lang="en-US" altLang="en-US" dirty="0" smtClean="0">
                <a:latin typeface="+mj-lt"/>
                <a:cs typeface="Tahoma" pitchFamily="34" charset="0"/>
              </a:rPr>
              <a:t>Differentiation</a:t>
            </a:r>
            <a:endParaRPr lang="en-US" altLang="en-US" dirty="0">
              <a:latin typeface="+mj-lt"/>
              <a:cs typeface="Tahoma" pitchFamily="34" charset="0"/>
            </a:endParaRPr>
          </a:p>
          <a:p>
            <a:pPr marL="0" indent="0">
              <a:buNone/>
            </a:pPr>
            <a:endParaRPr lang="en-US" dirty="0"/>
          </a:p>
        </p:txBody>
      </p:sp>
    </p:spTree>
    <p:extLst>
      <p:ext uri="{BB962C8B-B14F-4D97-AF65-F5344CB8AC3E}">
        <p14:creationId xmlns:p14="http://schemas.microsoft.com/office/powerpoint/2010/main" val="1325389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PBL students</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vector-magz.com/wp-content/uploads/2013/09/uncle-sam-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4" y="1417638"/>
            <a:ext cx="4127668" cy="46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3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out your Project Design Template</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338" r="51184" b="10672"/>
          <a:stretch/>
        </p:blipFill>
        <p:spPr bwMode="auto">
          <a:xfrm>
            <a:off x="2117558" y="1235241"/>
            <a:ext cx="4731960" cy="583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Standard (pg. 1)</a:t>
            </a:r>
            <a:endParaRPr lang="en-US" dirty="0"/>
          </a:p>
        </p:txBody>
      </p:sp>
      <p:sp>
        <p:nvSpPr>
          <p:cNvPr id="3" name="Content Placeholder 2"/>
          <p:cNvSpPr>
            <a:spLocks noGrp="1"/>
          </p:cNvSpPr>
          <p:nvPr>
            <p:ph idx="1"/>
          </p:nvPr>
        </p:nvSpPr>
        <p:spPr/>
        <p:txBody>
          <a:bodyPr/>
          <a:lstStyle/>
          <a:p>
            <a:r>
              <a:rPr lang="en-US" dirty="0" smtClean="0"/>
              <a:t>What is the main standard or standards you want to focus on?</a:t>
            </a:r>
          </a:p>
          <a:p>
            <a:pPr lvl="1"/>
            <a:r>
              <a:rPr lang="en-US" dirty="0" smtClean="0"/>
              <a:t>Identify the learning targets and evidence of success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338" r="51184" b="10672"/>
          <a:stretch/>
        </p:blipFill>
        <p:spPr bwMode="auto">
          <a:xfrm>
            <a:off x="3689684" y="3252051"/>
            <a:ext cx="2711116" cy="33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433010" y="3978351"/>
            <a:ext cx="3224464" cy="1892968"/>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2712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49" t="20338" r="18017" b="10672"/>
          <a:stretch/>
        </p:blipFill>
        <p:spPr bwMode="auto">
          <a:xfrm>
            <a:off x="3256546" y="2806763"/>
            <a:ext cx="3192379" cy="397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Performance Objectives (pg. 2)</a:t>
            </a:r>
            <a:endParaRPr lang="en-US" dirty="0"/>
          </a:p>
        </p:txBody>
      </p:sp>
      <p:sp>
        <p:nvSpPr>
          <p:cNvPr id="3" name="Content Placeholder 2"/>
          <p:cNvSpPr>
            <a:spLocks noGrp="1"/>
          </p:cNvSpPr>
          <p:nvPr>
            <p:ph idx="1"/>
          </p:nvPr>
        </p:nvSpPr>
        <p:spPr/>
        <p:txBody>
          <a:bodyPr/>
          <a:lstStyle/>
          <a:p>
            <a:r>
              <a:rPr lang="en-US" dirty="0" smtClean="0"/>
              <a:t>What do you want the students to </a:t>
            </a:r>
            <a:r>
              <a:rPr lang="en-US" b="1" dirty="0" smtClean="0"/>
              <a:t>know</a:t>
            </a:r>
            <a:r>
              <a:rPr lang="en-US" dirty="0" smtClean="0"/>
              <a:t> and be able to </a:t>
            </a:r>
            <a:r>
              <a:rPr lang="en-US" b="1" dirty="0" smtClean="0"/>
              <a:t>do</a:t>
            </a:r>
            <a:r>
              <a:rPr lang="en-US" dirty="0" smtClean="0"/>
              <a:t>?</a:t>
            </a:r>
            <a:endParaRPr lang="en-US" dirty="0"/>
          </a:p>
        </p:txBody>
      </p:sp>
      <p:sp>
        <p:nvSpPr>
          <p:cNvPr id="4" name="Oval 3"/>
          <p:cNvSpPr/>
          <p:nvPr/>
        </p:nvSpPr>
        <p:spPr>
          <a:xfrm>
            <a:off x="2759241" y="2534048"/>
            <a:ext cx="3930317" cy="1476479"/>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617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comes your collaboration and student voice!</a:t>
            </a:r>
            <a:endParaRPr lang="en-US" dirty="0"/>
          </a:p>
        </p:txBody>
      </p:sp>
      <p:sp>
        <p:nvSpPr>
          <p:cNvPr id="3" name="Content Placeholder 2"/>
          <p:cNvSpPr>
            <a:spLocks noGrp="1"/>
          </p:cNvSpPr>
          <p:nvPr>
            <p:ph idx="1"/>
          </p:nvPr>
        </p:nvSpPr>
        <p:spPr>
          <a:xfrm>
            <a:off x="457200" y="2037347"/>
            <a:ext cx="8229600" cy="4088816"/>
          </a:xfrm>
        </p:spPr>
        <p:txBody>
          <a:bodyPr/>
          <a:lstStyle/>
          <a:p>
            <a:r>
              <a:rPr lang="en-US" dirty="0" smtClean="0"/>
              <a:t>Discuss in a group of like minded subject areas </a:t>
            </a:r>
          </a:p>
          <a:p>
            <a:pPr lvl="1"/>
            <a:r>
              <a:rPr lang="en-US" dirty="0" smtClean="0"/>
              <a:t>what </a:t>
            </a:r>
            <a:r>
              <a:rPr lang="en-US" b="1" dirty="0" smtClean="0"/>
              <a:t>power standards </a:t>
            </a:r>
            <a:r>
              <a:rPr lang="en-US" dirty="0" smtClean="0"/>
              <a:t>you would like to address</a:t>
            </a:r>
          </a:p>
          <a:p>
            <a:pPr lvl="1"/>
            <a:r>
              <a:rPr lang="en-US" dirty="0" smtClean="0"/>
              <a:t>what that means for your </a:t>
            </a:r>
            <a:r>
              <a:rPr lang="en-US" b="1" dirty="0" smtClean="0"/>
              <a:t>performance objectives </a:t>
            </a:r>
            <a:endParaRPr lang="en-US" b="1" dirty="0"/>
          </a:p>
        </p:txBody>
      </p:sp>
    </p:spTree>
    <p:extLst>
      <p:ext uri="{BB962C8B-B14F-4D97-AF65-F5344CB8AC3E}">
        <p14:creationId xmlns:p14="http://schemas.microsoft.com/office/powerpoint/2010/main" val="375758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49" t="20338" r="18017" b="10672"/>
          <a:stretch/>
        </p:blipFill>
        <p:spPr bwMode="auto">
          <a:xfrm>
            <a:off x="3256546" y="2806763"/>
            <a:ext cx="3192379" cy="397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Driving Question (pg. 2)</a:t>
            </a:r>
            <a:endParaRPr lang="en-US" dirty="0"/>
          </a:p>
        </p:txBody>
      </p:sp>
      <p:sp>
        <p:nvSpPr>
          <p:cNvPr id="3" name="Content Placeholder 2"/>
          <p:cNvSpPr>
            <a:spLocks noGrp="1"/>
          </p:cNvSpPr>
          <p:nvPr>
            <p:ph idx="1"/>
          </p:nvPr>
        </p:nvSpPr>
        <p:spPr/>
        <p:txBody>
          <a:bodyPr/>
          <a:lstStyle/>
          <a:p>
            <a:r>
              <a:rPr lang="en-US" dirty="0" smtClean="0"/>
              <a:t>What type of question will drive your students to learning these topics?</a:t>
            </a:r>
            <a:endParaRPr lang="en-US" dirty="0"/>
          </a:p>
        </p:txBody>
      </p:sp>
      <p:sp>
        <p:nvSpPr>
          <p:cNvPr id="4" name="Oval 3"/>
          <p:cNvSpPr/>
          <p:nvPr/>
        </p:nvSpPr>
        <p:spPr>
          <a:xfrm>
            <a:off x="2759240" y="3609475"/>
            <a:ext cx="3930317" cy="1058475"/>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8583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 (pg. 1)</a:t>
            </a:r>
            <a:endParaRPr lang="en-US" dirty="0"/>
          </a:p>
        </p:txBody>
      </p:sp>
      <p:sp>
        <p:nvSpPr>
          <p:cNvPr id="3" name="Content Placeholder 2"/>
          <p:cNvSpPr>
            <a:spLocks noGrp="1"/>
          </p:cNvSpPr>
          <p:nvPr>
            <p:ph idx="1"/>
          </p:nvPr>
        </p:nvSpPr>
        <p:spPr/>
        <p:txBody>
          <a:bodyPr/>
          <a:lstStyle/>
          <a:p>
            <a:r>
              <a:rPr lang="en-US" dirty="0" smtClean="0"/>
              <a:t>What type of project could get my students to meet these standards by being driven by this question?</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338" r="51184" b="10672"/>
          <a:stretch/>
        </p:blipFill>
        <p:spPr bwMode="auto">
          <a:xfrm>
            <a:off x="3689684" y="3448217"/>
            <a:ext cx="2711116" cy="33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433010" y="3609243"/>
            <a:ext cx="3224464" cy="545523"/>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5067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(pg. 3)</a:t>
            </a:r>
            <a:endParaRPr lang="en-US" dirty="0"/>
          </a:p>
        </p:txBody>
      </p:sp>
      <p:sp>
        <p:nvSpPr>
          <p:cNvPr id="3" name="Content Placeholder 2"/>
          <p:cNvSpPr>
            <a:spLocks noGrp="1"/>
          </p:cNvSpPr>
          <p:nvPr>
            <p:ph idx="1"/>
          </p:nvPr>
        </p:nvSpPr>
        <p:spPr/>
        <p:txBody>
          <a:bodyPr/>
          <a:lstStyle/>
          <a:p>
            <a:r>
              <a:rPr lang="en-US" dirty="0" smtClean="0"/>
              <a:t>What resources do you have around you or available online?</a:t>
            </a:r>
          </a:p>
          <a:p>
            <a:pPr lvl="1"/>
            <a:r>
              <a:rPr lang="en-US" dirty="0" smtClean="0"/>
              <a:t>Companies</a:t>
            </a:r>
          </a:p>
          <a:p>
            <a:pPr lvl="1"/>
            <a:r>
              <a:rPr lang="en-US" dirty="0" smtClean="0"/>
              <a:t>People</a:t>
            </a:r>
          </a:p>
          <a:p>
            <a:pPr lvl="1"/>
            <a:r>
              <a:rPr lang="en-US" dirty="0" smtClean="0"/>
              <a:t>Parks</a:t>
            </a:r>
          </a:p>
          <a:p>
            <a:pPr lvl="1"/>
            <a:r>
              <a:rPr lang="en-US" dirty="0" smtClean="0"/>
              <a:t>Places</a:t>
            </a:r>
          </a:p>
          <a:p>
            <a:pPr lvl="1"/>
            <a:r>
              <a:rPr lang="en-US" dirty="0" smtClean="0"/>
              <a:t>Online</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t="20671" r="51447" b="10671"/>
          <a:stretch/>
        </p:blipFill>
        <p:spPr bwMode="auto">
          <a:xfrm>
            <a:off x="2999875" y="2792639"/>
            <a:ext cx="3384884" cy="420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871536" y="5710759"/>
            <a:ext cx="3224464" cy="1291620"/>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809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life as problem free.</a:t>
            </a:r>
            <a:endParaRPr lang="en-US" dirty="0"/>
          </a:p>
        </p:txBody>
      </p:sp>
      <p:sp>
        <p:nvSpPr>
          <p:cNvPr id="3" name="Content Placeholder 2"/>
          <p:cNvSpPr>
            <a:spLocks noGrp="1"/>
          </p:cNvSpPr>
          <p:nvPr>
            <p:ph idx="1"/>
          </p:nvPr>
        </p:nvSpPr>
        <p:spPr/>
        <p:txBody>
          <a:bodyPr/>
          <a:lstStyle/>
          <a:p>
            <a:pPr marL="0" indent="0" algn="ctr">
              <a:buNone/>
            </a:pPr>
            <a:r>
              <a:rPr lang="en-US" dirty="0" smtClean="0"/>
              <a:t>How wonderful would it be? Or would it?</a:t>
            </a:r>
            <a:endParaRPr lang="en-US" dirty="0"/>
          </a:p>
        </p:txBody>
      </p:sp>
      <p:pic>
        <p:nvPicPr>
          <p:cNvPr id="3074" name="Picture 2" descr="https://yourchampionmind.files.wordpress.com/2012/03/man-with-question-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235" y="2009023"/>
            <a:ext cx="4844715" cy="48447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aerofs.com/blog/media/free-rubber-stamp.png"/>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298700" y="3007393"/>
            <a:ext cx="42862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8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Event (pg. 1)</a:t>
            </a:r>
            <a:endParaRPr lang="en-US" dirty="0"/>
          </a:p>
        </p:txBody>
      </p:sp>
      <p:sp>
        <p:nvSpPr>
          <p:cNvPr id="3" name="Content Placeholder 2"/>
          <p:cNvSpPr>
            <a:spLocks noGrp="1"/>
          </p:cNvSpPr>
          <p:nvPr>
            <p:ph idx="1"/>
          </p:nvPr>
        </p:nvSpPr>
        <p:spPr/>
        <p:txBody>
          <a:bodyPr/>
          <a:lstStyle/>
          <a:p>
            <a:r>
              <a:rPr lang="en-US" dirty="0" smtClean="0"/>
              <a:t>What type of video, discussion, guest speaker, pictures, field trip, or mock correspondence could get my students to create the driving question?</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338" r="51184" b="10672"/>
          <a:stretch/>
        </p:blipFill>
        <p:spPr bwMode="auto">
          <a:xfrm>
            <a:off x="3689684" y="3448217"/>
            <a:ext cx="2711116" cy="33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433010" y="3849734"/>
            <a:ext cx="3224464" cy="545523"/>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06210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493129"/>
            <a:ext cx="8574505" cy="1143000"/>
          </a:xfrm>
        </p:spPr>
        <p:txBody>
          <a:bodyPr>
            <a:normAutofit fontScale="90000"/>
          </a:bodyPr>
          <a:lstStyle/>
          <a:p>
            <a:r>
              <a:rPr lang="en-US" dirty="0" smtClean="0"/>
              <a:t>Here comes some more student choice and collaboration with critical thinking!</a:t>
            </a:r>
            <a:endParaRPr lang="en-US" dirty="0"/>
          </a:p>
        </p:txBody>
      </p:sp>
      <p:sp>
        <p:nvSpPr>
          <p:cNvPr id="3" name="Content Placeholder 2"/>
          <p:cNvSpPr>
            <a:spLocks noGrp="1"/>
          </p:cNvSpPr>
          <p:nvPr>
            <p:ph idx="1"/>
          </p:nvPr>
        </p:nvSpPr>
        <p:spPr>
          <a:xfrm>
            <a:off x="457200" y="2161674"/>
            <a:ext cx="8229600" cy="4525963"/>
          </a:xfrm>
        </p:spPr>
        <p:txBody>
          <a:bodyPr/>
          <a:lstStyle/>
          <a:p>
            <a:r>
              <a:rPr lang="en-US" dirty="0" smtClean="0"/>
              <a:t>Discuss in your group:</a:t>
            </a:r>
          </a:p>
          <a:p>
            <a:pPr lvl="1"/>
            <a:r>
              <a:rPr lang="en-US" dirty="0" smtClean="0"/>
              <a:t>The Driving Question</a:t>
            </a:r>
          </a:p>
          <a:p>
            <a:pPr lvl="1"/>
            <a:r>
              <a:rPr lang="en-US" dirty="0" smtClean="0"/>
              <a:t>The Project Idea</a:t>
            </a:r>
          </a:p>
          <a:p>
            <a:pPr lvl="1"/>
            <a:r>
              <a:rPr lang="en-US" dirty="0" smtClean="0"/>
              <a:t>Resources (Bing it! </a:t>
            </a:r>
            <a:r>
              <a:rPr lang="en-US" dirty="0"/>
              <a:t>o</a:t>
            </a:r>
            <a:r>
              <a:rPr lang="en-US" dirty="0" smtClean="0"/>
              <a:t>r Google it!)</a:t>
            </a:r>
          </a:p>
          <a:p>
            <a:pPr lvl="1"/>
            <a:r>
              <a:rPr lang="en-US" dirty="0" smtClean="0"/>
              <a:t>The Entry Event</a:t>
            </a:r>
            <a:endParaRPr lang="en-US" dirty="0"/>
          </a:p>
        </p:txBody>
      </p:sp>
    </p:spTree>
    <p:extLst>
      <p:ext uri="{BB962C8B-B14F-4D97-AF65-F5344CB8AC3E}">
        <p14:creationId xmlns:p14="http://schemas.microsoft.com/office/powerpoint/2010/main" val="271049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 (pg. 1)</a:t>
            </a:r>
            <a:endParaRPr lang="en-US" dirty="0"/>
          </a:p>
        </p:txBody>
      </p:sp>
      <p:sp>
        <p:nvSpPr>
          <p:cNvPr id="3" name="Content Placeholder 2"/>
          <p:cNvSpPr>
            <a:spLocks noGrp="1"/>
          </p:cNvSpPr>
          <p:nvPr>
            <p:ph idx="1"/>
          </p:nvPr>
        </p:nvSpPr>
        <p:spPr/>
        <p:txBody>
          <a:bodyPr/>
          <a:lstStyle/>
          <a:p>
            <a:r>
              <a:rPr lang="en-US" dirty="0" smtClean="0"/>
              <a:t>What 21</a:t>
            </a:r>
            <a:r>
              <a:rPr lang="en-US" baseline="30000" dirty="0" smtClean="0"/>
              <a:t>st</a:t>
            </a:r>
            <a:r>
              <a:rPr lang="en-US" dirty="0" smtClean="0"/>
              <a:t> Century Skills will they need to use during this project?</a:t>
            </a:r>
          </a:p>
          <a:p>
            <a:pPr lvl="1"/>
            <a:r>
              <a:rPr lang="en-US" dirty="0" smtClean="0"/>
              <a:t>Handout</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338" r="51184" b="10672"/>
          <a:stretch/>
        </p:blipFill>
        <p:spPr bwMode="auto">
          <a:xfrm>
            <a:off x="3689684" y="3448217"/>
            <a:ext cx="2711116" cy="33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288631" y="5965754"/>
            <a:ext cx="3224464" cy="545523"/>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TextBox 5"/>
          <p:cNvSpPr txBox="1"/>
          <p:nvPr/>
        </p:nvSpPr>
        <p:spPr>
          <a:xfrm>
            <a:off x="385011" y="5088591"/>
            <a:ext cx="3047999" cy="1754326"/>
          </a:xfrm>
          <a:prstGeom prst="rect">
            <a:avLst/>
          </a:prstGeom>
          <a:noFill/>
        </p:spPr>
        <p:txBody>
          <a:bodyPr wrap="square" rtlCol="0">
            <a:spAutoFit/>
          </a:bodyPr>
          <a:lstStyle/>
          <a:p>
            <a:pPr marL="0" lvl="1"/>
            <a:r>
              <a:rPr lang="en-US" dirty="0" smtClean="0"/>
              <a:t>Microsoft Educator Network:</a:t>
            </a:r>
          </a:p>
          <a:p>
            <a:pPr marL="0" lvl="1"/>
            <a:r>
              <a:rPr lang="en-US" dirty="0" smtClean="0"/>
              <a:t>http</a:t>
            </a:r>
            <a:r>
              <a:rPr lang="en-US" dirty="0"/>
              <a:t>://pilnetwork.blob.core.windows.net/public/21CLD%20Learning%20Activity%20Rubrics%202012.pdf</a:t>
            </a:r>
          </a:p>
          <a:p>
            <a:endParaRPr lang="en-US" dirty="0"/>
          </a:p>
        </p:txBody>
      </p:sp>
    </p:spTree>
    <p:extLst>
      <p:ext uri="{BB962C8B-B14F-4D97-AF65-F5344CB8AC3E}">
        <p14:creationId xmlns:p14="http://schemas.microsoft.com/office/powerpoint/2010/main" val="366793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493129"/>
            <a:ext cx="8574505" cy="1143000"/>
          </a:xfrm>
        </p:spPr>
        <p:txBody>
          <a:bodyPr>
            <a:normAutofit fontScale="90000"/>
          </a:bodyPr>
          <a:lstStyle/>
          <a:p>
            <a:r>
              <a:rPr lang="en-US" dirty="0" smtClean="0"/>
              <a:t>Here comes some communication and vision for the future!</a:t>
            </a:r>
            <a:endParaRPr lang="en-US" dirty="0"/>
          </a:p>
        </p:txBody>
      </p:sp>
      <p:sp>
        <p:nvSpPr>
          <p:cNvPr id="3" name="Content Placeholder 2"/>
          <p:cNvSpPr>
            <a:spLocks noGrp="1"/>
          </p:cNvSpPr>
          <p:nvPr>
            <p:ph idx="1"/>
          </p:nvPr>
        </p:nvSpPr>
        <p:spPr>
          <a:xfrm>
            <a:off x="457200" y="2161674"/>
            <a:ext cx="8229600" cy="4525963"/>
          </a:xfrm>
        </p:spPr>
        <p:txBody>
          <a:bodyPr/>
          <a:lstStyle/>
          <a:p>
            <a:r>
              <a:rPr lang="en-US" dirty="0" smtClean="0"/>
              <a:t>Discuss in your group:</a:t>
            </a:r>
          </a:p>
          <a:p>
            <a:pPr lvl="1"/>
            <a:r>
              <a:rPr lang="en-US" dirty="0" smtClean="0"/>
              <a:t>21</a:t>
            </a:r>
            <a:r>
              <a:rPr lang="en-US" baseline="30000" dirty="0" smtClean="0"/>
              <a:t>st</a:t>
            </a:r>
            <a:r>
              <a:rPr lang="en-US" dirty="0" smtClean="0"/>
              <a:t> Century Skills that could be incorporated</a:t>
            </a:r>
            <a:endParaRPr lang="en-US" dirty="0"/>
          </a:p>
        </p:txBody>
      </p:sp>
      <p:pic>
        <p:nvPicPr>
          <p:cNvPr id="4" name="Picture 3" descr="21st century skills"/>
          <p:cNvPicPr/>
          <p:nvPr/>
        </p:nvPicPr>
        <p:blipFill>
          <a:blip r:embed="rId3">
            <a:extLst>
              <a:ext uri="{28A0092B-C50C-407E-A947-70E740481C1C}">
                <a14:useLocalDpi xmlns:a14="http://schemas.microsoft.com/office/drawing/2010/main" val="0"/>
              </a:ext>
            </a:extLst>
          </a:blip>
          <a:srcRect/>
          <a:stretch>
            <a:fillRect/>
          </a:stretch>
        </p:blipFill>
        <p:spPr bwMode="auto">
          <a:xfrm>
            <a:off x="3529264" y="3220956"/>
            <a:ext cx="2462461" cy="3292140"/>
          </a:xfrm>
          <a:prstGeom prst="rect">
            <a:avLst/>
          </a:prstGeom>
          <a:noFill/>
          <a:ln>
            <a:noFill/>
          </a:ln>
        </p:spPr>
      </p:pic>
    </p:spTree>
    <p:extLst>
      <p:ext uri="{BB962C8B-B14F-4D97-AF65-F5344CB8AC3E}">
        <p14:creationId xmlns:p14="http://schemas.microsoft.com/office/powerpoint/2010/main" val="400996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49" t="20338" r="18017" b="10672"/>
          <a:stretch/>
        </p:blipFill>
        <p:spPr bwMode="auto">
          <a:xfrm>
            <a:off x="3015914" y="2806763"/>
            <a:ext cx="3192379" cy="397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Assessment Plan(pg. 2)</a:t>
            </a:r>
            <a:endParaRPr lang="en-US" dirty="0"/>
          </a:p>
        </p:txBody>
      </p:sp>
      <p:sp>
        <p:nvSpPr>
          <p:cNvPr id="3" name="Content Placeholder 2"/>
          <p:cNvSpPr>
            <a:spLocks noGrp="1"/>
          </p:cNvSpPr>
          <p:nvPr>
            <p:ph idx="1"/>
          </p:nvPr>
        </p:nvSpPr>
        <p:spPr>
          <a:xfrm>
            <a:off x="457200" y="1289301"/>
            <a:ext cx="8229600" cy="4708525"/>
          </a:xfrm>
        </p:spPr>
        <p:txBody>
          <a:bodyPr/>
          <a:lstStyle/>
          <a:p>
            <a:r>
              <a:rPr lang="en-US" dirty="0" smtClean="0"/>
              <a:t>What will you expect the students to produce in a group?</a:t>
            </a:r>
          </a:p>
          <a:p>
            <a:r>
              <a:rPr lang="en-US" dirty="0" smtClean="0"/>
              <a:t>What will you expect the students to produce individually?</a:t>
            </a:r>
            <a:endParaRPr lang="en-US" dirty="0"/>
          </a:p>
        </p:txBody>
      </p:sp>
      <p:sp>
        <p:nvSpPr>
          <p:cNvPr id="4" name="Oval 3"/>
          <p:cNvSpPr/>
          <p:nvPr/>
        </p:nvSpPr>
        <p:spPr>
          <a:xfrm>
            <a:off x="2518608" y="4667950"/>
            <a:ext cx="3930317" cy="2117860"/>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718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Evaluation (pg. 3)</a:t>
            </a:r>
            <a:endParaRPr lang="en-US" dirty="0"/>
          </a:p>
        </p:txBody>
      </p:sp>
      <p:sp>
        <p:nvSpPr>
          <p:cNvPr id="3" name="Content Placeholder 2"/>
          <p:cNvSpPr>
            <a:spLocks noGrp="1"/>
          </p:cNvSpPr>
          <p:nvPr>
            <p:ph idx="1"/>
          </p:nvPr>
        </p:nvSpPr>
        <p:spPr/>
        <p:txBody>
          <a:bodyPr/>
          <a:lstStyle/>
          <a:p>
            <a:r>
              <a:rPr lang="en-US" dirty="0" smtClean="0"/>
              <a:t>What knowledge &amp; skills do they need for this product? </a:t>
            </a:r>
          </a:p>
          <a:p>
            <a:pPr lvl="1"/>
            <a:r>
              <a:rPr lang="en-US" dirty="0" smtClean="0"/>
              <a:t>Will they have this prior to the Project or will they be taught this?</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671" r="51315" b="10671"/>
          <a:stretch/>
        </p:blipFill>
        <p:spPr bwMode="auto">
          <a:xfrm>
            <a:off x="2502569" y="3769893"/>
            <a:ext cx="2808198" cy="346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181726" y="5037221"/>
            <a:ext cx="3577389" cy="1203158"/>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71610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&amp; Reflection (pg. 3)</a:t>
            </a:r>
            <a:endParaRPr lang="en-US" dirty="0"/>
          </a:p>
        </p:txBody>
      </p:sp>
      <p:sp>
        <p:nvSpPr>
          <p:cNvPr id="3" name="Content Placeholder 2"/>
          <p:cNvSpPr>
            <a:spLocks noGrp="1"/>
          </p:cNvSpPr>
          <p:nvPr>
            <p:ph idx="1"/>
          </p:nvPr>
        </p:nvSpPr>
        <p:spPr/>
        <p:txBody>
          <a:bodyPr/>
          <a:lstStyle/>
          <a:p>
            <a:r>
              <a:rPr lang="en-US" dirty="0" smtClean="0"/>
              <a:t>How will other content &amp; skills be assessed?</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9" t="20671" r="51315" b="10671"/>
          <a:stretch/>
        </p:blipFill>
        <p:spPr bwMode="auto">
          <a:xfrm>
            <a:off x="2502569" y="2496470"/>
            <a:ext cx="3536652" cy="436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461832" y="2496470"/>
            <a:ext cx="3577389" cy="1203158"/>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8446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493129"/>
            <a:ext cx="8574505" cy="1143000"/>
          </a:xfrm>
        </p:spPr>
        <p:txBody>
          <a:bodyPr>
            <a:normAutofit/>
          </a:bodyPr>
          <a:lstStyle/>
          <a:p>
            <a:r>
              <a:rPr lang="en-US" dirty="0" smtClean="0"/>
              <a:t>More collaboration!</a:t>
            </a:r>
            <a:endParaRPr lang="en-US" dirty="0"/>
          </a:p>
        </p:txBody>
      </p:sp>
      <p:sp>
        <p:nvSpPr>
          <p:cNvPr id="3" name="Content Placeholder 2"/>
          <p:cNvSpPr>
            <a:spLocks noGrp="1"/>
          </p:cNvSpPr>
          <p:nvPr>
            <p:ph idx="1"/>
          </p:nvPr>
        </p:nvSpPr>
        <p:spPr>
          <a:xfrm>
            <a:off x="457200" y="2161674"/>
            <a:ext cx="8229600" cy="4525963"/>
          </a:xfrm>
        </p:spPr>
        <p:txBody>
          <a:bodyPr/>
          <a:lstStyle/>
          <a:p>
            <a:r>
              <a:rPr lang="en-US" dirty="0" smtClean="0"/>
              <a:t>Discuss in your group:</a:t>
            </a:r>
          </a:p>
          <a:p>
            <a:pPr lvl="1"/>
            <a:r>
              <a:rPr lang="en-US" dirty="0" smtClean="0"/>
              <a:t>Assessment Plan</a:t>
            </a:r>
          </a:p>
          <a:p>
            <a:pPr lvl="1"/>
            <a:r>
              <a:rPr lang="en-US" dirty="0" smtClean="0"/>
              <a:t>Product Evaluation</a:t>
            </a:r>
          </a:p>
          <a:p>
            <a:pPr lvl="1"/>
            <a:r>
              <a:rPr lang="en-US" dirty="0" smtClean="0"/>
              <a:t>Assessment &amp; Reflection</a:t>
            </a:r>
            <a:endParaRPr lang="en-US" dirty="0"/>
          </a:p>
        </p:txBody>
      </p:sp>
    </p:spTree>
    <p:extLst>
      <p:ext uri="{BB962C8B-B14F-4D97-AF65-F5344CB8AC3E}">
        <p14:creationId xmlns:p14="http://schemas.microsoft.com/office/powerpoint/2010/main" val="1298716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Evaluation</a:t>
            </a:r>
            <a:endParaRPr lang="en-US" dirty="0"/>
          </a:p>
        </p:txBody>
      </p:sp>
      <p:sp>
        <p:nvSpPr>
          <p:cNvPr id="3" name="Content Placeholder 2"/>
          <p:cNvSpPr>
            <a:spLocks noGrp="1"/>
          </p:cNvSpPr>
          <p:nvPr>
            <p:ph idx="1"/>
          </p:nvPr>
        </p:nvSpPr>
        <p:spPr/>
        <p:txBody>
          <a:bodyPr/>
          <a:lstStyle/>
          <a:p>
            <a:r>
              <a:rPr lang="en-US" dirty="0" smtClean="0"/>
              <a:t>A project is not done until it has been reflected upon.</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08" t="20671" r="18142" b="10671"/>
          <a:stretch/>
        </p:blipFill>
        <p:spPr bwMode="auto">
          <a:xfrm>
            <a:off x="457200" y="3147137"/>
            <a:ext cx="3529262" cy="436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04798" y="4363453"/>
            <a:ext cx="3577389" cy="1203158"/>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1266" name="Picture 2" descr="http://tarachavarria.com/wp-content/uploads/2014/02/reflection2.jpg"/>
          <p:cNvPicPr>
            <a:picLocks noChangeAspect="1" noChangeArrowheads="1"/>
          </p:cNvPicPr>
          <p:nvPr/>
        </p:nvPicPr>
        <p:blipFill rotWithShape="1">
          <a:blip r:embed="rId4">
            <a:extLst>
              <a:ext uri="{28A0092B-C50C-407E-A947-70E740481C1C}">
                <a14:useLocalDpi xmlns:a14="http://schemas.microsoft.com/office/drawing/2010/main" val="0"/>
              </a:ext>
            </a:extLst>
          </a:blip>
          <a:srcRect b="59411"/>
          <a:stretch/>
        </p:blipFill>
        <p:spPr bwMode="auto">
          <a:xfrm>
            <a:off x="4539916" y="2735180"/>
            <a:ext cx="4331368" cy="286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5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the Process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08" t="20671" r="18142" b="10671"/>
          <a:stretch/>
        </p:blipFill>
        <p:spPr bwMode="auto">
          <a:xfrm>
            <a:off x="2831432" y="1764633"/>
            <a:ext cx="3529262" cy="436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783305" y="1417638"/>
            <a:ext cx="3577389" cy="1203158"/>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938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https://cdn2.manhattanprep.com/gmat/wp-content/uploads/sites/18/2014/09/gmat-quant-help-tips-problem.png"/>
          <p:cNvPicPr>
            <a:picLocks noChangeAspect="1" noChangeArrowheads="1"/>
          </p:cNvPicPr>
          <p:nvPr/>
        </p:nvPicPr>
        <p:blipFill rotWithShape="1">
          <a:blip r:embed="rId3">
            <a:extLst>
              <a:ext uri="{28A0092B-C50C-407E-A947-70E740481C1C}">
                <a14:useLocalDpi xmlns:a14="http://schemas.microsoft.com/office/drawing/2010/main" val="0"/>
              </a:ext>
            </a:extLst>
          </a:blip>
          <a:srcRect b="12488"/>
          <a:stretch/>
        </p:blipFill>
        <p:spPr bwMode="auto">
          <a:xfrm>
            <a:off x="1" y="-867531"/>
            <a:ext cx="9144000" cy="786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6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collaboration!</a:t>
            </a:r>
            <a:endParaRPr lang="en-US" dirty="0"/>
          </a:p>
        </p:txBody>
      </p:sp>
      <p:sp>
        <p:nvSpPr>
          <p:cNvPr id="3" name="Content Placeholder 2"/>
          <p:cNvSpPr>
            <a:spLocks noGrp="1"/>
          </p:cNvSpPr>
          <p:nvPr>
            <p:ph idx="1"/>
          </p:nvPr>
        </p:nvSpPr>
        <p:spPr/>
        <p:txBody>
          <a:bodyPr/>
          <a:lstStyle/>
          <a:p>
            <a:r>
              <a:rPr lang="en-US" dirty="0" smtClean="0"/>
              <a:t>Discuss as a group:</a:t>
            </a:r>
          </a:p>
          <a:p>
            <a:pPr lvl="1"/>
            <a:r>
              <a:rPr lang="en-US" dirty="0" smtClean="0"/>
              <a:t>Project Evaluation</a:t>
            </a:r>
          </a:p>
          <a:p>
            <a:pPr lvl="1"/>
            <a:r>
              <a:rPr lang="en-US" dirty="0" smtClean="0"/>
              <a:t>Manage Process</a:t>
            </a:r>
            <a:endParaRPr lang="en-US" dirty="0"/>
          </a:p>
        </p:txBody>
      </p:sp>
    </p:spTree>
    <p:extLst>
      <p:ext uri="{BB962C8B-B14F-4D97-AF65-F5344CB8AC3E}">
        <p14:creationId xmlns:p14="http://schemas.microsoft.com/office/powerpoint/2010/main" val="2572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13347" y="1417638"/>
            <a:ext cx="8229600" cy="4525963"/>
          </a:xfrm>
        </p:spPr>
        <p:txBody>
          <a:bodyPr>
            <a:noAutofit/>
          </a:bodyPr>
          <a:lstStyle/>
          <a:p>
            <a:r>
              <a:rPr lang="en-US" sz="2800" dirty="0" smtClean="0">
                <a:solidFill>
                  <a:srgbClr val="055AD5"/>
                </a:solidFill>
              </a:rPr>
              <a:t>bie.org </a:t>
            </a:r>
          </a:p>
          <a:p>
            <a:r>
              <a:rPr lang="en-US" altLang="en-US" sz="2800" dirty="0" smtClean="0">
                <a:solidFill>
                  <a:srgbClr val="055AD5"/>
                </a:solidFill>
              </a:rPr>
              <a:t>http</a:t>
            </a:r>
            <a:r>
              <a:rPr lang="en-US" altLang="en-US" sz="2800" dirty="0">
                <a:solidFill>
                  <a:srgbClr val="055AD5"/>
                </a:solidFill>
              </a:rPr>
              <a:t>://www.learningreviews.com/Project-Based-Learning-Lesson-Plans.html</a:t>
            </a:r>
          </a:p>
          <a:p>
            <a:r>
              <a:rPr lang="en-US" altLang="en-US" sz="2800" dirty="0">
                <a:solidFill>
                  <a:srgbClr val="055AD5"/>
                </a:solidFill>
                <a:hlinkClick r:id="rId3"/>
              </a:rPr>
              <a:t>http://</a:t>
            </a:r>
            <a:r>
              <a:rPr lang="en-US" altLang="en-US" sz="2800" dirty="0" smtClean="0">
                <a:solidFill>
                  <a:srgbClr val="055AD5"/>
                </a:solidFill>
                <a:hlinkClick r:id="rId3"/>
              </a:rPr>
              <a:t>www.innovationunit.org</a:t>
            </a:r>
            <a:endParaRPr lang="en-US" altLang="en-US" sz="2800" dirty="0" smtClean="0">
              <a:solidFill>
                <a:srgbClr val="055AD5"/>
              </a:solidFill>
            </a:endParaRPr>
          </a:p>
          <a:p>
            <a:r>
              <a:rPr lang="en-US" altLang="en-US" sz="2800" dirty="0" smtClean="0">
                <a:solidFill>
                  <a:srgbClr val="055AD5"/>
                </a:solidFill>
                <a:hlinkClick r:id="rId4"/>
              </a:rPr>
              <a:t>http</a:t>
            </a:r>
            <a:r>
              <a:rPr lang="en-US" altLang="en-US" sz="2800" dirty="0">
                <a:solidFill>
                  <a:srgbClr val="055AD5"/>
                </a:solidFill>
                <a:hlinkClick r:id="rId4"/>
              </a:rPr>
              <a:t>://www.edutopia.org/project-learning</a:t>
            </a:r>
            <a:r>
              <a:rPr lang="en-US" altLang="en-US" sz="2800" dirty="0">
                <a:solidFill>
                  <a:srgbClr val="055AD5"/>
                </a:solidFill>
              </a:rPr>
              <a:t> </a:t>
            </a:r>
            <a:endParaRPr lang="en-US" altLang="en-US" sz="2800" dirty="0" smtClean="0">
              <a:solidFill>
                <a:srgbClr val="055AD5"/>
              </a:solidFill>
            </a:endParaRPr>
          </a:p>
          <a:p>
            <a:r>
              <a:rPr lang="en-US" altLang="en-US" sz="2800" dirty="0">
                <a:solidFill>
                  <a:srgbClr val="055AD5"/>
                </a:solidFill>
              </a:rPr>
              <a:t>https://21centuryedtech.wordpress.com/2013/09/15/the-pbl-super-highway-over-45-links-to-great-project-based-learning/</a:t>
            </a:r>
          </a:p>
          <a:p>
            <a:r>
              <a:rPr lang="en-US" sz="2800" dirty="0">
                <a:solidFill>
                  <a:srgbClr val="055AD5"/>
                </a:solidFill>
              </a:rPr>
              <a:t>http://www.trumbullesc.org/projectproblembasedlearning.aspx</a:t>
            </a:r>
          </a:p>
        </p:txBody>
      </p:sp>
    </p:spTree>
    <p:extLst>
      <p:ext uri="{BB962C8B-B14F-4D97-AF65-F5344CB8AC3E}">
        <p14:creationId xmlns:p14="http://schemas.microsoft.com/office/powerpoint/2010/main" val="153721194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of PBL</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vector-magz.com/wp-content/uploads/2013/09/uncle-sam-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4" y="1512435"/>
            <a:ext cx="4127668" cy="46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5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800" dirty="0" smtClean="0"/>
              <a:t>bie.org </a:t>
            </a:r>
          </a:p>
          <a:p>
            <a:r>
              <a:rPr lang="en-US" sz="2800" dirty="0" smtClean="0"/>
              <a:t>Thomas</a:t>
            </a:r>
            <a:r>
              <a:rPr lang="en-US" sz="2800" dirty="0"/>
              <a:t>, J. (2000). A review of research for project-based learning</a:t>
            </a:r>
            <a:r>
              <a:rPr lang="en-US" sz="2800" dirty="0" smtClean="0"/>
              <a:t>. </a:t>
            </a:r>
            <a:r>
              <a:rPr lang="en-US" sz="2800" dirty="0"/>
              <a:t>(http://</a:t>
            </a:r>
            <a:r>
              <a:rPr lang="en-US" sz="2800" dirty="0" err="1"/>
              <a:t>www.bie.org</a:t>
            </a:r>
            <a:r>
              <a:rPr lang="en-US" sz="2800" dirty="0"/>
              <a:t>/</a:t>
            </a:r>
            <a:r>
              <a:rPr lang="en-US" sz="2800" dirty="0" err="1"/>
              <a:t>index.php</a:t>
            </a:r>
            <a:r>
              <a:rPr lang="en-US" sz="2800" dirty="0"/>
              <a:t>/site/RE/</a:t>
            </a:r>
            <a:r>
              <a:rPr lang="en-US" sz="2800" dirty="0" err="1"/>
              <a:t>pbl_research</a:t>
            </a:r>
            <a:r>
              <a:rPr lang="en-US" sz="2800" dirty="0"/>
              <a:t>/29)</a:t>
            </a:r>
          </a:p>
          <a:p>
            <a:pPr marL="0" indent="0">
              <a:buNone/>
            </a:pPr>
            <a:endParaRPr lang="en-US" dirty="0"/>
          </a:p>
        </p:txBody>
      </p:sp>
    </p:spTree>
    <p:extLst>
      <p:ext uri="{BB962C8B-B14F-4D97-AF65-F5344CB8AC3E}">
        <p14:creationId xmlns:p14="http://schemas.microsoft.com/office/powerpoint/2010/main" val="24017714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Project Based Learning?</a:t>
            </a:r>
            <a:endParaRPr lang="en-US" dirty="0"/>
          </a:p>
        </p:txBody>
      </p:sp>
      <p:sp>
        <p:nvSpPr>
          <p:cNvPr id="3" name="Content Placeholder 2"/>
          <p:cNvSpPr>
            <a:spLocks noGrp="1"/>
          </p:cNvSpPr>
          <p:nvPr>
            <p:ph idx="1"/>
          </p:nvPr>
        </p:nvSpPr>
        <p:spPr>
          <a:xfrm>
            <a:off x="208517" y="1600200"/>
            <a:ext cx="8700899" cy="4525963"/>
          </a:xfrm>
        </p:spPr>
        <p:txBody>
          <a:bodyPr>
            <a:normAutofit/>
          </a:bodyPr>
          <a:lstStyle/>
          <a:p>
            <a:r>
              <a:rPr lang="en-US" sz="2000" dirty="0"/>
              <a:t>Project based learning is a </a:t>
            </a:r>
            <a:r>
              <a:rPr lang="en-US" sz="2000" dirty="0" smtClean="0"/>
              <a:t>student </a:t>
            </a:r>
            <a:r>
              <a:rPr lang="en-US" sz="2000" dirty="0"/>
              <a:t>or group of students </a:t>
            </a:r>
            <a:r>
              <a:rPr lang="en-US" sz="2000" dirty="0" smtClean="0"/>
              <a:t>using </a:t>
            </a:r>
            <a:r>
              <a:rPr lang="en-US" sz="2000" dirty="0"/>
              <a:t>the </a:t>
            </a:r>
            <a:r>
              <a:rPr lang="en-US" sz="2000" b="1" dirty="0">
                <a:solidFill>
                  <a:schemeClr val="accent6"/>
                </a:solidFill>
              </a:rPr>
              <a:t>21</a:t>
            </a:r>
            <a:r>
              <a:rPr lang="en-US" sz="2000" b="1" baseline="30000" dirty="0">
                <a:solidFill>
                  <a:schemeClr val="accent6"/>
                </a:solidFill>
              </a:rPr>
              <a:t>st</a:t>
            </a:r>
            <a:r>
              <a:rPr lang="en-US" sz="2000" b="1" dirty="0">
                <a:solidFill>
                  <a:schemeClr val="accent6"/>
                </a:solidFill>
              </a:rPr>
              <a:t> century skills of problem solving, critical thinking, communicating, and collaborating</a:t>
            </a:r>
            <a:r>
              <a:rPr lang="en-US" sz="2000" dirty="0"/>
              <a:t> to create an </a:t>
            </a:r>
            <a:r>
              <a:rPr lang="en-US" sz="2000" b="1" dirty="0">
                <a:solidFill>
                  <a:schemeClr val="accent4">
                    <a:lumMod val="75000"/>
                  </a:schemeClr>
                </a:solidFill>
              </a:rPr>
              <a:t>information, media, or technology based presentation</a:t>
            </a:r>
            <a:r>
              <a:rPr lang="en-US" sz="2000" dirty="0">
                <a:solidFill>
                  <a:schemeClr val="accent4">
                    <a:lumMod val="75000"/>
                  </a:schemeClr>
                </a:solidFill>
              </a:rPr>
              <a:t> </a:t>
            </a:r>
            <a:r>
              <a:rPr lang="en-US" sz="2000" dirty="0"/>
              <a:t>from a challenging question that expands their </a:t>
            </a:r>
            <a:r>
              <a:rPr lang="en-US" sz="2000" b="1" dirty="0">
                <a:solidFill>
                  <a:srgbClr val="008000"/>
                </a:solidFill>
              </a:rPr>
              <a:t>key subject knowledge</a:t>
            </a:r>
            <a:r>
              <a:rPr lang="en-US" sz="2000" dirty="0">
                <a:solidFill>
                  <a:srgbClr val="008000"/>
                </a:solidFill>
              </a:rPr>
              <a:t> </a:t>
            </a:r>
            <a:r>
              <a:rPr lang="en-US" sz="2000" dirty="0"/>
              <a:t>to come to logical </a:t>
            </a:r>
            <a:r>
              <a:rPr lang="en-US" sz="2000" dirty="0" smtClean="0"/>
              <a:t>conclusions, which will provide </a:t>
            </a:r>
            <a:r>
              <a:rPr lang="en-US" sz="2000" dirty="0" smtClean="0">
                <a:solidFill>
                  <a:srgbClr val="FF0000"/>
                </a:solidFill>
              </a:rPr>
              <a:t>skills to aid them in their life and career</a:t>
            </a:r>
            <a:r>
              <a:rPr lang="en-US" sz="2000" dirty="0" smtClean="0"/>
              <a:t>.</a:t>
            </a:r>
            <a:r>
              <a:rPr lang="en-US" sz="2000" dirty="0" smtClean="0">
                <a:effectLst/>
              </a:rPr>
              <a:t> </a:t>
            </a:r>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80400" y="3135950"/>
            <a:ext cx="5755652" cy="3722050"/>
          </a:xfrm>
          <a:prstGeom prst="rect">
            <a:avLst/>
          </a:prstGeom>
          <a:noFill/>
          <a:ln>
            <a:noFill/>
          </a:ln>
        </p:spPr>
      </p:pic>
      <p:sp>
        <p:nvSpPr>
          <p:cNvPr id="5" name="TextBox 4"/>
          <p:cNvSpPr txBox="1"/>
          <p:nvPr/>
        </p:nvSpPr>
        <p:spPr>
          <a:xfrm>
            <a:off x="7336052" y="5464443"/>
            <a:ext cx="1807948" cy="1323439"/>
          </a:xfrm>
          <a:prstGeom prst="rect">
            <a:avLst/>
          </a:prstGeom>
          <a:noFill/>
        </p:spPr>
        <p:txBody>
          <a:bodyPr wrap="square" rtlCol="0">
            <a:spAutoFit/>
          </a:bodyPr>
          <a:lstStyle/>
          <a:p>
            <a:r>
              <a:rPr lang="en-US" sz="1000" dirty="0"/>
              <a:t>“Framework for 21st Century Learning …illustrate the skills and knowledge students need to succeed in work, life and citizenship, as well as the support systems necessary for 21st century learning outcomes.” (</a:t>
            </a:r>
            <a:r>
              <a:rPr lang="en-US" sz="1000" u="sng" dirty="0">
                <a:hlinkClick r:id="rId4"/>
              </a:rPr>
              <a:t>www.p21.org</a:t>
            </a:r>
            <a:r>
              <a:rPr lang="en-US" sz="1000" dirty="0"/>
              <a:t>)</a:t>
            </a:r>
            <a:r>
              <a:rPr lang="en-US" sz="1000" dirty="0" smtClean="0">
                <a:effectLst/>
              </a:rPr>
              <a:t> </a:t>
            </a:r>
            <a:endParaRPr lang="en-US" sz="1000" dirty="0"/>
          </a:p>
        </p:txBody>
      </p:sp>
    </p:spTree>
    <p:extLst>
      <p:ext uri="{BB962C8B-B14F-4D97-AF65-F5344CB8AC3E}">
        <p14:creationId xmlns:p14="http://schemas.microsoft.com/office/powerpoint/2010/main" val="6762933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NOT.</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4074" y="1417638"/>
            <a:ext cx="7852726" cy="5160734"/>
          </a:xfrm>
          <a:prstGeom prst="rect">
            <a:avLst/>
          </a:prstGeom>
          <a:noFill/>
          <a:ln>
            <a:noFill/>
          </a:ln>
        </p:spPr>
      </p:pic>
    </p:spTree>
    <p:extLst>
      <p:ext uri="{BB962C8B-B14F-4D97-AF65-F5344CB8AC3E}">
        <p14:creationId xmlns:p14="http://schemas.microsoft.com/office/powerpoint/2010/main" val="3308410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6"/>
            <a:ext cx="8229600" cy="1143000"/>
          </a:xfrm>
        </p:spPr>
        <p:txBody>
          <a:bodyPr/>
          <a:lstStyle/>
          <a:p>
            <a:r>
              <a:rPr lang="en-US" dirty="0" smtClean="0"/>
              <a:t>It is NOT.</a:t>
            </a:r>
            <a:endParaRPr lang="en-US" dirty="0"/>
          </a:p>
        </p:txBody>
      </p:sp>
      <p:pic>
        <p:nvPicPr>
          <p:cNvPr id="4" name="Picture 3"/>
          <p:cNvPicPr>
            <a:picLocks noChangeAspect="1"/>
          </p:cNvPicPr>
          <p:nvPr/>
        </p:nvPicPr>
        <p:blipFill>
          <a:blip r:embed="rId3"/>
          <a:stretch>
            <a:fillRect/>
          </a:stretch>
        </p:blipFill>
        <p:spPr>
          <a:xfrm>
            <a:off x="457200" y="941001"/>
            <a:ext cx="8359687" cy="5916999"/>
          </a:xfrm>
          <a:prstGeom prst="rect">
            <a:avLst/>
          </a:prstGeom>
        </p:spPr>
      </p:pic>
    </p:spTree>
    <p:extLst>
      <p:ext uri="{BB962C8B-B14F-4D97-AF65-F5344CB8AC3E}">
        <p14:creationId xmlns:p14="http://schemas.microsoft.com/office/powerpoint/2010/main" val="36216353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NOT.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descr="http://www.schrockguide.net/uploads/3/9/2/2/392267/657481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90" y="1160964"/>
            <a:ext cx="7531768" cy="59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6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it exactly?</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37259" r="-37259"/>
          <a:stretch>
            <a:fillRect/>
          </a:stretch>
        </p:blipFill>
        <p:spPr bwMode="auto">
          <a:prstGeom prst="rect">
            <a:avLst/>
          </a:prstGeom>
          <a:noFill/>
          <a:ln>
            <a:noFill/>
          </a:ln>
        </p:spPr>
      </p:pic>
    </p:spTree>
    <p:extLst>
      <p:ext uri="{BB962C8B-B14F-4D97-AF65-F5344CB8AC3E}">
        <p14:creationId xmlns:p14="http://schemas.microsoft.com/office/powerpoint/2010/main" val="35136620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5747</TotalTime>
  <Words>2660</Words>
  <Application>Microsoft Macintosh PowerPoint</Application>
  <PresentationFormat>On-screen Show (4:3)</PresentationFormat>
  <Paragraphs>227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Project Based Learning</vt:lpstr>
      <vt:lpstr>Welcome!  Thank you for choosing this session!</vt:lpstr>
      <vt:lpstr>Imagine life as problem free.</vt:lpstr>
      <vt:lpstr>PowerPoint Presentation</vt:lpstr>
      <vt:lpstr>What is Project Based Learning?</vt:lpstr>
      <vt:lpstr>It is NOT.</vt:lpstr>
      <vt:lpstr>It is NOT.</vt:lpstr>
      <vt:lpstr>It is NOT.</vt:lpstr>
      <vt:lpstr>So what is it exactly?</vt:lpstr>
      <vt:lpstr>PBL projects …</vt:lpstr>
      <vt:lpstr>1. Need to Know </vt:lpstr>
      <vt:lpstr>2. A Driving Question</vt:lpstr>
      <vt:lpstr>3. Student Voice and Choice</vt:lpstr>
      <vt:lpstr>4. 21st Century Skills</vt:lpstr>
      <vt:lpstr>5. Inquiry and Innovation</vt:lpstr>
      <vt:lpstr>6. Feedback and Revision</vt:lpstr>
      <vt:lpstr>7. A Publicly Presented  Product</vt:lpstr>
      <vt:lpstr>Teacher’s Role</vt:lpstr>
      <vt:lpstr>Student’s Role</vt:lpstr>
      <vt:lpstr>Possible Challenges</vt:lpstr>
      <vt:lpstr>Benefits of Project Based Learning</vt:lpstr>
      <vt:lpstr>Current PBL students</vt:lpstr>
      <vt:lpstr>Get out your Project Design Template</vt:lpstr>
      <vt:lpstr>Power Standard (pg. 1)</vt:lpstr>
      <vt:lpstr>Performance Objectives (pg. 2)</vt:lpstr>
      <vt:lpstr>Here comes your collaboration and student voice!</vt:lpstr>
      <vt:lpstr>Driving Question (pg. 2)</vt:lpstr>
      <vt:lpstr>Project Idea (pg. 1)</vt:lpstr>
      <vt:lpstr>Resources (pg. 3)</vt:lpstr>
      <vt:lpstr>Entry Event (pg. 1)</vt:lpstr>
      <vt:lpstr>Here comes some more student choice and collaboration with critical thinking!</vt:lpstr>
      <vt:lpstr>21st Century Skills (pg. 1)</vt:lpstr>
      <vt:lpstr>Here comes some communication and vision for the future!</vt:lpstr>
      <vt:lpstr>Assessment Plan(pg. 2)</vt:lpstr>
      <vt:lpstr>Product Evaluation (pg. 3)</vt:lpstr>
      <vt:lpstr>Assessment &amp; Reflection (pg. 3)</vt:lpstr>
      <vt:lpstr>More collaboration!</vt:lpstr>
      <vt:lpstr>Project Evaluation</vt:lpstr>
      <vt:lpstr>Manage the Process</vt:lpstr>
      <vt:lpstr>Last collaboration!</vt:lpstr>
      <vt:lpstr>Resources</vt:lpstr>
      <vt:lpstr>Teachers of PBL</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Margaret Henry</dc:creator>
  <cp:lastModifiedBy>Margaret Henry</cp:lastModifiedBy>
  <cp:revision>38</cp:revision>
  <cp:lastPrinted>2015-10-08T22:44:13Z</cp:lastPrinted>
  <dcterms:created xsi:type="dcterms:W3CDTF">2015-10-04T22:59:14Z</dcterms:created>
  <dcterms:modified xsi:type="dcterms:W3CDTF">2016-03-25T22:19:07Z</dcterms:modified>
</cp:coreProperties>
</file>